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2"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0B3CDD-10ED-4793-9848-4E7ABAA04498}" type="datetimeFigureOut">
              <a:rPr lang="en-US" smtClean="0"/>
              <a:pPr/>
              <a:t>11/30/2014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3C791-553C-4B91-A6CB-CC2AD6C3B77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593C791-553C-4B91-A6CB-CC2AD6C3B774}"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ا</a:t>
            </a:r>
            <a:r>
              <a:rPr lang="ar-SA" b="1" dirty="0" smtClean="0"/>
              <a:t>لاتجاه العقلي</a:t>
            </a:r>
            <a:endParaRPr lang="en-US" b="1" dirty="0"/>
          </a:p>
        </p:txBody>
      </p:sp>
      <p:sp>
        <p:nvSpPr>
          <p:cNvPr id="3" name="Subtitle 2"/>
          <p:cNvSpPr>
            <a:spLocks noGrp="1"/>
          </p:cNvSpPr>
          <p:nvPr>
            <p:ph type="subTitle" idx="1"/>
          </p:nvPr>
        </p:nvSpPr>
        <p:spPr>
          <a:xfrm>
            <a:off x="1371600" y="3505200"/>
            <a:ext cx="6400800" cy="2133600"/>
          </a:xfrm>
        </p:spPr>
        <p:txBody>
          <a:bodyPr/>
          <a:lstStyle/>
          <a:p>
            <a:endParaRPr lang="ar-SA" dirty="0" smtClean="0"/>
          </a:p>
          <a:p>
            <a:pPr rtl="1"/>
            <a:r>
              <a:rPr lang="ar-SA" b="1" smtClean="0">
                <a:solidFill>
                  <a:schemeClr val="tx1">
                    <a:lumMod val="95000"/>
                    <a:lumOff val="5000"/>
                  </a:schemeClr>
                </a:solidFill>
              </a:rPr>
              <a:t>ديكارت </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pPr rtl="1"/>
            <a:r>
              <a:rPr lang="ar-SA" b="1" dirty="0" smtClean="0"/>
              <a:t/>
            </a:r>
            <a:br>
              <a:rPr lang="ar-SA" b="1" dirty="0" smtClean="0"/>
            </a:br>
            <a:r>
              <a:rPr lang="ar-SA" b="1" dirty="0" smtClean="0"/>
              <a:t> </a:t>
            </a:r>
            <a:r>
              <a:rPr lang="ar-EG" b="1" dirty="0" smtClean="0"/>
              <a:t>القاعدة الثاني</a:t>
            </a:r>
            <a:r>
              <a:rPr lang="ar-SA" b="1" dirty="0" smtClean="0"/>
              <a:t>ة(قاعدة التحليل )</a:t>
            </a:r>
            <a:r>
              <a:rPr lang="ar-EG"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0" y="762000"/>
            <a:ext cx="9144000" cy="6172200"/>
          </a:xfrm>
        </p:spPr>
        <p:txBody>
          <a:bodyPr>
            <a:noAutofit/>
          </a:bodyPr>
          <a:lstStyle/>
          <a:p>
            <a:pPr algn="r" rtl="1"/>
            <a:r>
              <a:rPr lang="ar-EG" sz="2300" dirty="0" smtClean="0"/>
              <a:t>" أن أُقسم كل واحدة من المعضلات التي أبحثها ما استطعت إلي القسمة سبيلاً، وبمقدار ما تدعو الحاجة إلي حلها علي أحسن الوجوه".فأي بحث أو مشكلة هي عبارة عن مسائل معقدة تتطلب التفسير أو الحل، ولذلك يجب علينا أن نقوم بتقسيم المشكلة  إلي أقسام بقدر ما يلزم لإزالة أي غموض في معناها</a:t>
            </a:r>
            <a:r>
              <a:rPr lang="ar-SA" sz="2300" dirty="0" smtClean="0"/>
              <a:t>. </a:t>
            </a:r>
          </a:p>
          <a:p>
            <a:pPr algn="r" rtl="1"/>
            <a:r>
              <a:rPr lang="ar-EG" sz="2300" dirty="0" smtClean="0"/>
              <a:t>فالتقسيم أو التحليل هو عملية رد الأفكار المعقدة إلي عناصرها البسيطة حتى نتمكن من إدراكها بالحدس، أو بالاستنباط إدراكا واضحاً متميزاً. فالتحليل وسيلة لمعرفة الطبائع البسيطة التي تختفي خلف تعقد الأشياء الموجودة. وميزة التحليل أنه يوضح لنا الطريق الذي نسلكه علي نحو منهجي لنكتشف شيئاً ما. والتحليل يوضح أيضاً كيف ترتبط المعلولات بالعلل.</a:t>
            </a:r>
            <a:endParaRPr lang="en-US" sz="2300" dirty="0" smtClean="0"/>
          </a:p>
          <a:p>
            <a:pPr algn="r" rtl="1"/>
            <a:r>
              <a:rPr lang="ar-EG" sz="2800" b="1" dirty="0" smtClean="0"/>
              <a:t>القاعدة الثالثة (قاعدة التركيب)</a:t>
            </a:r>
            <a:endParaRPr lang="en-US" sz="2800" dirty="0" smtClean="0"/>
          </a:p>
          <a:p>
            <a:pPr algn="r" rtl="1"/>
            <a:r>
              <a:rPr lang="ar-EG" sz="2300" dirty="0" smtClean="0"/>
              <a:t>"أن أرتب أفكاري، فأبدأ بأبسط الأمور أيسرها معرفة. وأتدرج رويدًا رويداً حتى أصل إلي معرفة أكثرا لأمور تعقيداً، بل أفرض ترتيباً بين الأمور التي لا يسبق بعضها البعض الأخر بالطبع".يأتي التركيب ليتأكد من صحة التحليل ومن أننا لم نغفل شيئاً أثناء انتقالنا من المعقد إلي البسيط. فالتركيب بمثابة اختبار عكسي ليثبت صحة التحليل. </a:t>
            </a:r>
            <a:endParaRPr lang="en-US" sz="2300" dirty="0" smtClean="0"/>
          </a:p>
          <a:p>
            <a:pPr algn="r" rtl="1"/>
            <a:r>
              <a:rPr lang="ar-EG" sz="2300" dirty="0" smtClean="0"/>
              <a:t>ويهتم ديكارت بالترتيب العقلي أكثر من الترتيب الواقعي أو ترتيب"الأمر الواقع" فلا نخضع للأشياء كما هي . ويجب العمل على إعادة ترتيب الأشياء وفق المنطق الصحيح.</a:t>
            </a:r>
            <a:endParaRPr lang="en-US" sz="2300" dirty="0" smtClean="0"/>
          </a:p>
          <a:p>
            <a:pPr algn="r" rtl="1"/>
            <a:endParaRPr lang="ar-SA" sz="2300" dirty="0" smtClean="0"/>
          </a:p>
          <a:p>
            <a:pPr algn="r" rtl="1"/>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القاعدة الرابعة (قاعدة الإحصاء والمراجعة)</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lgn="r" rtl="1"/>
            <a:r>
              <a:rPr lang="ar-EG" dirty="0" smtClean="0"/>
              <a:t>	"أن أعمل في جميع الأحوال من الإحصاءات الكاملة والمراجعات الواضحة ما يجعلني علي ثقة من أنني لم أغفل شيئا يتصل بالمشكلة المعروضة للبحث".تدعو هذه القاعدة إلي التيقن مرة أخرى من أننا لم نغفل أي جزء من أجزاء المشكلة وتوحي بأن نعمل عملية إحصاء أو استقراء للخطوات السابقة، حتى نستعرض الاستدلال كله مرة واحدة بكل خطواته لكي نتفادى خطر تدخل الذاكرة في الاستدلال.</a:t>
            </a:r>
            <a:endParaRPr lang="ar-SA" dirty="0" smtClean="0"/>
          </a:p>
          <a:p>
            <a:pPr algn="r" rtl="1"/>
            <a:r>
              <a:rPr lang="ar-EG" dirty="0" smtClean="0"/>
              <a:t>فالانتقال السريع يجعلنا نتأكد من أننا لم نغفل شيئا ولم نخطئ. والاستقراء  نوع من الاستنباط الصاعد الذي يرتد في النهاية أيضاً إلي الحدس. وبالاستقراء نستطيع علي قدر الإمكان جمع الحدوس المبعثرة.فالاستقراء محاولة للقضاء علي الأضرار التي تنجم من تدخل الذاكرة والزمن في عملية الاستنباط</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ar-EG" b="1" dirty="0" smtClean="0"/>
              <a:t>من الشك إلي اليقين</a:t>
            </a:r>
            <a:endParaRPr lang="en-US" dirty="0"/>
          </a:p>
        </p:txBody>
      </p:sp>
      <p:sp>
        <p:nvSpPr>
          <p:cNvPr id="3" name="Content Placeholder 2"/>
          <p:cNvSpPr>
            <a:spLocks noGrp="1"/>
          </p:cNvSpPr>
          <p:nvPr>
            <p:ph idx="1"/>
          </p:nvPr>
        </p:nvSpPr>
        <p:spPr>
          <a:xfrm>
            <a:off x="152400" y="1066800"/>
            <a:ext cx="8763000" cy="5486400"/>
          </a:xfrm>
        </p:spPr>
        <p:txBody>
          <a:bodyPr>
            <a:noAutofit/>
          </a:bodyPr>
          <a:lstStyle/>
          <a:p>
            <a:pPr algn="r" rtl="1"/>
            <a:r>
              <a:rPr lang="ar-EG" sz="2400" dirty="0" smtClean="0"/>
              <a:t>الفلسفة هي محاولة تفسير العالم بواسطة المبادئ الأولي التي تتسم باليقين. والبحث عن  المبادئ اليقينية يتم وفقاً لعملية "الشك" .ويكون الشك في كل ما يحتمل الشك ولا يتمتع باليقين التام. فالشك هو الخطوة الأولية والأساسية في "التأمل الفلسفي" وإذا انتهي الشك إلي معرفة المبادئ الأولي كان هو الطريق الصحيح إلي اليقين الفلسفي.</a:t>
            </a:r>
            <a:endParaRPr lang="en-US" sz="2400" dirty="0" smtClean="0"/>
          </a:p>
          <a:p>
            <a:pPr algn="r" rtl="1"/>
            <a:r>
              <a:rPr lang="ar-EG" sz="2400" b="1" dirty="0" smtClean="0"/>
              <a:t>أ- معني الشك وأنواعه:</a:t>
            </a:r>
            <a:endParaRPr lang="en-US" sz="2400" dirty="0" smtClean="0"/>
          </a:p>
          <a:p>
            <a:pPr marL="342900" lvl="1" indent="-342900" algn="r" rtl="1">
              <a:buFont typeface="Arial" pitchFamily="34" charset="0"/>
              <a:buChar char="•"/>
            </a:pPr>
            <a:r>
              <a:rPr lang="ar-EG" sz="2400" dirty="0" smtClean="0"/>
              <a:t>الشك تأمل قائم في الزمن وهو يتم من خلال مراحل من الأبسط إلي الأصعب. وقد يؤدي الشك إلي نتيجة سلبية نقف عندها ،أو ينتهي إلي نتيجة إيجابية تفتح أمامنا الطريق إلي اليقين الفلسفي الكامل.</a:t>
            </a:r>
            <a:r>
              <a:rPr lang="ar-SA" sz="2400" dirty="0" smtClean="0"/>
              <a:t>(شك مذهبي- شك منهجي)</a:t>
            </a:r>
            <a:r>
              <a:rPr lang="ar-EG" sz="2400" dirty="0" smtClean="0"/>
              <a:t> </a:t>
            </a:r>
            <a:endParaRPr lang="ar-SA" sz="2400" dirty="0" smtClean="0"/>
          </a:p>
          <a:p>
            <a:pPr marL="342900" lvl="1" indent="-342900" algn="r" rtl="1">
              <a:buFont typeface="Arial" pitchFamily="34" charset="0"/>
              <a:buChar char="•"/>
            </a:pPr>
            <a:r>
              <a:rPr lang="ar-EG" sz="2400" dirty="0" smtClean="0"/>
              <a:t>وما ينقذ ديكارت من الوقوع في الشك الكامل هو ما يوجد في عقله من أفكار بديهية. و تمثل هذه الأفكار في نظر ديكارت "</a:t>
            </a:r>
            <a:r>
              <a:rPr lang="ar-EG" sz="2400" b="1" dirty="0" smtClean="0">
                <a:solidFill>
                  <a:schemeClr val="accent2">
                    <a:lumMod val="50000"/>
                  </a:schemeClr>
                </a:solidFill>
              </a:rPr>
              <a:t>أفكارا فطرية</a:t>
            </a:r>
            <a:r>
              <a:rPr lang="ar-EG" sz="2400" dirty="0" smtClean="0"/>
              <a:t>" تعبر عن صفات أولية تتولد عنها المعرفة بالمعني الأصيل. </a:t>
            </a:r>
            <a:endParaRPr lang="ar-SA" sz="2400" dirty="0" smtClean="0"/>
          </a:p>
          <a:p>
            <a:pPr marL="342900" lvl="1" indent="-342900" algn="r" rtl="1">
              <a:buFont typeface="Arial" pitchFamily="34" charset="0"/>
              <a:buChar char="•"/>
            </a:pPr>
            <a:r>
              <a:rPr lang="ar-EG" sz="2400" dirty="0" smtClean="0"/>
              <a:t>فالأفكار البديهية،الواضحة المتميزة ،هي نقاط البداية التي لا يتطرق إليها الشك كما سنري.يريد ديكارت الوصول للحق واليقين الذي يبني عليه العلم . </a:t>
            </a:r>
            <a:endParaRPr lang="ar-SA" sz="2400" dirty="0" smtClean="0"/>
          </a:p>
          <a:p>
            <a:pPr algn="r" rtl="1"/>
            <a:endParaRPr lang="en-US" sz="2400" dirty="0" smtClean="0"/>
          </a:p>
          <a:p>
            <a:pPr marL="514350" indent="-514350" algn="r" rtl="1">
              <a:buFont typeface="+mj-lt"/>
              <a:buAutoNum type="arabicPeriod"/>
            </a:pPr>
            <a:endParaRPr lang="ar-SA" sz="2400" dirty="0" smtClean="0"/>
          </a:p>
          <a:p>
            <a:pPr marL="514350" indent="-514350" algn="r" rtl="1">
              <a:buFont typeface="+mj-lt"/>
              <a:buAutoNum type="arabicPeriod"/>
            </a:pPr>
            <a:endParaRPr lang="en-US" sz="2400" dirty="0" smtClean="0"/>
          </a:p>
          <a:p>
            <a:pPr marL="514350" indent="-514350" algn="r">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خطوات الشك </a:t>
            </a:r>
            <a:r>
              <a:rPr lang="en-US" dirty="0" smtClean="0"/>
              <a:t/>
            </a:r>
            <a:br>
              <a:rPr lang="en-US" dirty="0" smtClean="0"/>
            </a:br>
            <a:endParaRPr lang="en-US" dirty="0"/>
          </a:p>
        </p:txBody>
      </p:sp>
      <p:sp>
        <p:nvSpPr>
          <p:cNvPr id="3" name="Content Placeholder 2"/>
          <p:cNvSpPr>
            <a:spLocks noGrp="1"/>
          </p:cNvSpPr>
          <p:nvPr>
            <p:ph idx="1"/>
          </p:nvPr>
        </p:nvSpPr>
        <p:spPr>
          <a:xfrm>
            <a:off x="228600" y="990600"/>
            <a:ext cx="8610600" cy="5715000"/>
          </a:xfrm>
        </p:spPr>
        <p:txBody>
          <a:bodyPr>
            <a:noAutofit/>
          </a:bodyPr>
          <a:lstStyle/>
          <a:p>
            <a:pPr algn="r" rtl="1"/>
            <a:r>
              <a:rPr lang="ar-EG" sz="2400" dirty="0" smtClean="0"/>
              <a:t> الشك في شهادة الحواس.التجربة تثبت أن الحواس تخدعني أحيانا، لذا يجب أن استبعد شهادة الحواس، لأنني لا أثق في من خدعني ولو مرة واحدة.</a:t>
            </a:r>
            <a:endParaRPr lang="en-US" sz="2400" dirty="0" smtClean="0"/>
          </a:p>
          <a:p>
            <a:pPr algn="r" rtl="1"/>
            <a:r>
              <a:rPr lang="ar-EG" sz="2400" dirty="0" smtClean="0"/>
              <a:t> الاعتقاد بأن ما يحدث لنا في أثناء النوم حقيقة واقعة في حين أنها مجرد أحلام، فما المانع أن تكون تصورتنا في اليقظة كتصوراتنا في النوم كلها خيالات لم تحدث قط وبالتالي لا يمكن أن نميز بوضوح حالة النوم من حالة اليقظة.</a:t>
            </a:r>
            <a:endParaRPr lang="en-US" sz="2400" dirty="0" smtClean="0"/>
          </a:p>
          <a:p>
            <a:pPr algn="r" rtl="1"/>
            <a:r>
              <a:rPr lang="ar-EG" sz="2400" dirty="0" smtClean="0"/>
              <a:t>استبعاد شهادة العقل نفسه، لأننا قد تخطي في الاستدلال ولو في أبسط القضايا، أو ربما هناك إله مخادع،أو شيطان ماكر يخدعني ويعبث بعقلي، فيجعلني أري الباطل حقا والحق باطلاً، فأخطي حتى في أبسط المسائل الحسابية.</a:t>
            </a:r>
            <a:endParaRPr lang="ar-SA" sz="2400" dirty="0" smtClean="0"/>
          </a:p>
          <a:p>
            <a:pPr algn="r" rtl="1"/>
            <a:r>
              <a:rPr lang="ar-EG" sz="2400" dirty="0" smtClean="0"/>
              <a:t> فالشك يكون في وجود العالم الخارجي وفي حقيقة الأشياء وفي وجود غيري من الناس، وفي وجود أي حقيقة بل لابد أن أشك في ذهني نفسه.والشك فعل من أفعال الإرادة وهو ينصب علي الأحكام لا علي التصورات، فالتصورات لا يحكم عليها بالصدق أو بالكذب، بل الصادق والكاذب هو الأحكام التي نطلقها علي الأفكار. فنحن نشك في الوجود العيني للأشياء أي نشك في وجود حقائق خارج الذهن مطابقة لأفكارنا. الشك الديكارتي شك عقلي وليس شك عقائدي، فهو محاولة منظمة للوصول إلي اليقين العقلي.</a:t>
            </a:r>
            <a:endParaRPr lang="ar-SA" sz="2400" dirty="0" smtClean="0"/>
          </a:p>
          <a:p>
            <a:pPr algn="r" rtl="1"/>
            <a:endParaRPr lang="en-US" sz="2400" dirty="0" smtClean="0"/>
          </a:p>
          <a:p>
            <a:pPr algn="r" rt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اليقين الأول</a:t>
            </a:r>
            <a:endParaRPr lang="en-US" dirty="0"/>
          </a:p>
        </p:txBody>
      </p:sp>
      <p:sp>
        <p:nvSpPr>
          <p:cNvPr id="3" name="Content Placeholder 2"/>
          <p:cNvSpPr>
            <a:spLocks noGrp="1"/>
          </p:cNvSpPr>
          <p:nvPr>
            <p:ph idx="1"/>
          </p:nvPr>
        </p:nvSpPr>
        <p:spPr>
          <a:xfrm>
            <a:off x="381000" y="1371600"/>
            <a:ext cx="8229600" cy="5257800"/>
          </a:xfrm>
        </p:spPr>
        <p:txBody>
          <a:bodyPr>
            <a:normAutofit fontScale="85000" lnSpcReduction="20000"/>
          </a:bodyPr>
          <a:lstStyle/>
          <a:p>
            <a:pPr algn="r" rtl="1"/>
            <a:r>
              <a:rPr lang="ar-EG" dirty="0" smtClean="0"/>
              <a:t>فالشك نشاط روحي منظم وقوة دافعة للفكر نحو التثبت من المبادئ الصحيحة وتجنب المبادئ الغامضة والمشكوك في صحتها.</a:t>
            </a:r>
            <a:r>
              <a:rPr lang="ar-EG" dirty="0" err="1" smtClean="0"/>
              <a:t>وب</a:t>
            </a:r>
            <a:r>
              <a:rPr lang="ar-SA" dirty="0" smtClean="0"/>
              <a:t>ذ</a:t>
            </a:r>
            <a:r>
              <a:rPr lang="ar-EG" dirty="0" smtClean="0"/>
              <a:t>لك يستطيع الفكر أن يعيد بناء المعرفة.أراد ديكارت إجراء عملية غربلة للأفكار المخلوطة والمعاني المشوشة التي أرهقت العقل البشري لقرون طويلة </a:t>
            </a:r>
            <a:r>
              <a:rPr lang="ar-SA" dirty="0" smtClean="0"/>
              <a:t>. </a:t>
            </a:r>
          </a:p>
          <a:p>
            <a:pPr algn="r" rtl="1"/>
            <a:r>
              <a:rPr lang="ar-SA" dirty="0" smtClean="0"/>
              <a:t>أنا </a:t>
            </a:r>
            <a:r>
              <a:rPr lang="ar-EG" dirty="0" smtClean="0"/>
              <a:t>أشك وبالتالي أمارس عملية التفكير وبالتالي فأنا موجود. ومع ذلك لم أعرف بعد بوضوح أي شيء أنا؟</a:t>
            </a:r>
            <a:endParaRPr lang="ar-SA" dirty="0" smtClean="0"/>
          </a:p>
          <a:p>
            <a:pPr algn="r" rtl="1"/>
            <a:r>
              <a:rPr lang="ar-EG" dirty="0" smtClean="0"/>
              <a:t>.وأما عن النفس فإن صفة التفكير هي الصفة الوحيدة التي تخص نفسي ولا تنفصل عنها</a:t>
            </a:r>
            <a:r>
              <a:rPr lang="ar-SA" dirty="0" smtClean="0"/>
              <a:t>.</a:t>
            </a:r>
          </a:p>
          <a:p>
            <a:pPr algn="r" rtl="1"/>
            <a:r>
              <a:rPr lang="ar-EG" dirty="0" smtClean="0"/>
              <a:t>"فأنا أفكر أذن أنا موجود" والشيء المفكر شيء يشك ويفهم ويريد ويتخيل ويحس ....إلخ. </a:t>
            </a:r>
            <a:endParaRPr lang="ar-SA" dirty="0" smtClean="0"/>
          </a:p>
          <a:p>
            <a:pPr algn="r" rtl="1"/>
            <a:r>
              <a:rPr lang="ar-EG" dirty="0" smtClean="0"/>
              <a:t>"أنا أفكر أذن أنا موجود" هي اليقين الأول أو يسميه ديكارت "الكوجيتو".المبدأ الأول والأساس الذي سيقيم  ديكارت نسقه الاستنباطي عليه . </a:t>
            </a:r>
            <a:endParaRPr lang="ar-SA" dirty="0" smtClean="0"/>
          </a:p>
          <a:p>
            <a:pPr algn="r" rtl="1"/>
            <a:endParaRPr lang="ar-SA"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فماذا بعد "الأنا أفكر"؟</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EG" dirty="0" smtClean="0"/>
              <a:t>ينتقل إلي التمييز بين النفس والجسم. إن المعرفة اليقينية لا تتم إلا بالتحرر من الحس والخيال </a:t>
            </a:r>
            <a:r>
              <a:rPr lang="ar-EG" dirty="0" err="1" smtClean="0"/>
              <a:t>و</a:t>
            </a:r>
            <a:r>
              <a:rPr lang="ar-EG" dirty="0" smtClean="0"/>
              <a:t> هي مسألة ليست سهلة. ولكن ديكارت يفحص وجود الأشياء التي نعرفها من حولنا ليبين ما تمتلكه تلك المعرفة من قيمة</a:t>
            </a:r>
            <a:r>
              <a:rPr lang="ar-SA" dirty="0" smtClean="0"/>
              <a:t>. (مثال قطعة الشمع)</a:t>
            </a:r>
          </a:p>
          <a:p>
            <a:pPr algn="r" rtl="1"/>
            <a:r>
              <a:rPr lang="ar-EG" dirty="0" smtClean="0"/>
              <a:t>ماذا بقى من الجسم  بعد عملية الحرق؟ زالت كل المظاهر الحسية ولم يبقي منها غير صفة الامتداد. والامتداد صفة لا يمكن إدراكها بالحواس بل تدرك بالعقل فقط.والعقل وحده هو القادر علي تبين الجسم  </a:t>
            </a:r>
            <a:r>
              <a:rPr lang="ar-SA" dirty="0" smtClean="0"/>
              <a:t>و</a:t>
            </a:r>
            <a:r>
              <a:rPr lang="ar-EG" dirty="0" smtClean="0"/>
              <a:t>معرفة طبيعته. فالمعرفة الفكرية للجسم هي معرفة مضبوطة ولا متناهية.</a:t>
            </a:r>
            <a:r>
              <a:rPr lang="ar-SA" dirty="0" smtClean="0"/>
              <a:t>  </a:t>
            </a:r>
            <a:r>
              <a:rPr lang="ar-EG" dirty="0" smtClean="0"/>
              <a:t>فمعرفة الجسم يعجز عنها الحس أو الخيال.</a:t>
            </a:r>
            <a:endParaRPr lang="en-US" dirty="0" smtClean="0"/>
          </a:p>
          <a:p>
            <a:pPr algn="r" rtl="1"/>
            <a:endParaRPr lang="en-US" dirty="0" smtClean="0"/>
          </a:p>
          <a:p>
            <a:pPr algn="r" rtl="1">
              <a:buNone/>
            </a:pPr>
            <a:r>
              <a:rPr lang="ar-EG" dirty="0" smtClean="0"/>
              <a:t>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اليقين الثاني :من النفس إلي الله </a:t>
            </a:r>
            <a:r>
              <a:rPr lang="en-US" dirty="0" smtClean="0"/>
              <a:t/>
            </a:r>
            <a:br>
              <a:rPr lang="en-US" dirty="0" smtClean="0"/>
            </a:br>
            <a:endParaRPr lang="en-US" dirty="0"/>
          </a:p>
        </p:txBody>
      </p:sp>
      <p:sp>
        <p:nvSpPr>
          <p:cNvPr id="3" name="Content Placeholder 2"/>
          <p:cNvSpPr>
            <a:spLocks noGrp="1"/>
          </p:cNvSpPr>
          <p:nvPr>
            <p:ph idx="1"/>
          </p:nvPr>
        </p:nvSpPr>
        <p:spPr>
          <a:xfrm>
            <a:off x="152400" y="762000"/>
            <a:ext cx="8991600" cy="6096000"/>
          </a:xfrm>
        </p:spPr>
        <p:txBody>
          <a:bodyPr>
            <a:noAutofit/>
          </a:bodyPr>
          <a:lstStyle/>
          <a:p>
            <a:pPr algn="r" rtl="1"/>
            <a:r>
              <a:rPr lang="ar-EG" sz="2600" dirty="0" smtClean="0"/>
              <a:t> فاليقين الأول "الكوجيتو" يجر ورائه الحقائق الأخرى</a:t>
            </a:r>
            <a:r>
              <a:rPr lang="ar-SA" sz="2600" dirty="0" smtClean="0"/>
              <a:t> و</a:t>
            </a:r>
            <a:r>
              <a:rPr lang="ar-EG" sz="2600" dirty="0" smtClean="0"/>
              <a:t>يطرح أمام ديكارت تساؤلين، هما: كيف يساعدنا التأمل في اليقين الأول علي الانتقال إلي حقائق جديدة؟والثاني هل يساعدنا هذا التأمل علي الخروج من النفس إلي العالم أو الوجود والكون ككل؟</a:t>
            </a:r>
            <a:endParaRPr lang="ar-SA" sz="2600" dirty="0" smtClean="0"/>
          </a:p>
          <a:p>
            <a:pPr algn="r" rtl="1"/>
            <a:r>
              <a:rPr lang="ar-SA" sz="2600" dirty="0" smtClean="0"/>
              <a:t>موضوع اليقين الأول</a:t>
            </a:r>
            <a:r>
              <a:rPr lang="ar-EG" sz="2600" dirty="0" smtClean="0"/>
              <a:t> قضية واضحة ومتميزة</a:t>
            </a:r>
            <a:r>
              <a:rPr lang="ar-SA" sz="2600" dirty="0" smtClean="0"/>
              <a:t> ،و</a:t>
            </a:r>
            <a:r>
              <a:rPr lang="ar-EG" sz="2600" dirty="0" smtClean="0"/>
              <a:t>حاضر أمام النفس ومتميز عن غيره من الموضوعات.ففي أثناء الشك والتفكير أعرف أن وجودي حاضر وقائم. وأعرف في نفس الوقت أنني جوهر مفكر. فأنا متميز عن أي جوهر أخر. و</a:t>
            </a:r>
            <a:r>
              <a:rPr lang="ar-SA" sz="2600" dirty="0" smtClean="0"/>
              <a:t>الوضوح </a:t>
            </a:r>
            <a:r>
              <a:rPr lang="ar-SA" sz="2600" dirty="0" err="1" smtClean="0"/>
              <a:t>و</a:t>
            </a:r>
            <a:r>
              <a:rPr lang="ar-EG" sz="2600" dirty="0" smtClean="0"/>
              <a:t>التميز يمثل القاعدة الأولي التي يجب أن اتبعها في اكتشاف أي حقائق جديدة في المستقبل.</a:t>
            </a:r>
            <a:endParaRPr lang="ar-SA" sz="2600" dirty="0" smtClean="0"/>
          </a:p>
          <a:p>
            <a:pPr algn="r" rtl="1"/>
            <a:r>
              <a:rPr lang="ar-EG" sz="2600" dirty="0" smtClean="0"/>
              <a:t>ولكن بعد وصوله إلي اليقين الأول" أنا أفكر أذن أنا موجود"  كحقيقة، صار من الممكن أن تبقي وحدها ثابتة أمام هجمات الشك.ولكن مازال ديكارت لا يمكنه إثبات أي حقيقة أخرى خارجها ، لأننا مازلنا نواجه، وجود إله مخادع مطلق القدرة. فالبحث في وجود الله يهدف إلي توطيد دعائم اليقين والحقيقة الأولى وفي إقرار أساس العالم والوجود أو الكون ككل.</a:t>
            </a:r>
            <a:endParaRPr lang="en-US" sz="2600" dirty="0" smtClean="0"/>
          </a:p>
          <a:p>
            <a:pPr algn="r" rtl="1"/>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ar-SA" dirty="0" smtClean="0"/>
              <a:t>أفكار النفس</a:t>
            </a:r>
            <a:endParaRPr lang="en-US" dirty="0"/>
          </a:p>
        </p:txBody>
      </p:sp>
      <p:sp>
        <p:nvSpPr>
          <p:cNvPr id="3" name="Content Placeholder 2"/>
          <p:cNvSpPr>
            <a:spLocks noGrp="1"/>
          </p:cNvSpPr>
          <p:nvPr>
            <p:ph idx="1"/>
          </p:nvPr>
        </p:nvSpPr>
        <p:spPr>
          <a:xfrm>
            <a:off x="152400" y="1066800"/>
            <a:ext cx="8839200" cy="5592763"/>
          </a:xfrm>
        </p:spPr>
        <p:txBody>
          <a:bodyPr>
            <a:normAutofit fontScale="77500" lnSpcReduction="20000"/>
          </a:bodyPr>
          <a:lstStyle/>
          <a:p>
            <a:pPr algn="r" rtl="1"/>
            <a:r>
              <a:rPr lang="ar-EG" dirty="0" smtClean="0"/>
              <a:t> </a:t>
            </a:r>
            <a:r>
              <a:rPr lang="ar-EG" dirty="0" smtClean="0"/>
              <a:t>أن النفس جوهر مفكر لا تحوي إلا وعياً وتفكيراً. وبالنظر في أفكار النفس نجد أنها تنقسم إلي ثلاث أنواع من حيث المصدر:</a:t>
            </a:r>
            <a:endParaRPr lang="en-US" dirty="0" smtClean="0"/>
          </a:p>
          <a:p>
            <a:pPr algn="r" rtl="1"/>
            <a:r>
              <a:rPr lang="ar-EG" b="1" dirty="0" smtClean="0"/>
              <a:t>فكار خارجية أو عارضة:</a:t>
            </a:r>
            <a:r>
              <a:rPr lang="ar-EG" dirty="0" smtClean="0"/>
              <a:t> تصدر عن الحواس وتشير إلي الموضوعات الخارجية (طعم – لون- صوت....إلخ) ومركباتها من أفكار الأجسام والأحداث .</a:t>
            </a:r>
            <a:endParaRPr lang="en-US" dirty="0" smtClean="0"/>
          </a:p>
          <a:p>
            <a:pPr algn="r" rtl="1">
              <a:buNone/>
            </a:pPr>
            <a:r>
              <a:rPr lang="ar-EG" b="1" dirty="0" smtClean="0"/>
              <a:t>-</a:t>
            </a:r>
            <a:r>
              <a:rPr lang="ar-SA" b="1" dirty="0" smtClean="0"/>
              <a:t>    </a:t>
            </a:r>
            <a:r>
              <a:rPr lang="ar-EG" b="1" dirty="0" smtClean="0"/>
              <a:t>أفكار مصطنعة بالخيال: </a:t>
            </a:r>
            <a:r>
              <a:rPr lang="ar-EG" dirty="0" smtClean="0"/>
              <a:t>تعتمد علي أفكار الحس وتركب فيها أفكار مبتكرة من جوانب مختلفة.3</a:t>
            </a:r>
            <a:endParaRPr lang="ar-SA" dirty="0" smtClean="0"/>
          </a:p>
          <a:p>
            <a:pPr algn="r" rtl="1">
              <a:buNone/>
            </a:pPr>
            <a:r>
              <a:rPr lang="ar-SA" b="1" dirty="0" smtClean="0"/>
              <a:t>     </a:t>
            </a:r>
            <a:r>
              <a:rPr lang="ar-EG" b="1" dirty="0" smtClean="0"/>
              <a:t>أفكار فطرية: </a:t>
            </a:r>
            <a:r>
              <a:rPr lang="ar-EG" dirty="0" smtClean="0"/>
              <a:t>وهي الأفكار التي نتعرف عليها بمجرد النظر في طبيعتها: مثل أفكارنا عن الشيء والوجود والنفس والحقيقة والامتداد وعن الله. </a:t>
            </a:r>
            <a:endParaRPr lang="en-US" dirty="0" smtClean="0"/>
          </a:p>
          <a:p>
            <a:pPr algn="r" rtl="1"/>
            <a:r>
              <a:rPr lang="ar-EG" dirty="0" smtClean="0"/>
              <a:t>	وتلك الأفكار ثابتة في النفس لا شك في وجودها سواء وجدت موضوعات خارجية تقابلها أو لم توجد. ف</a:t>
            </a:r>
            <a:r>
              <a:rPr lang="ar-SA" dirty="0" smtClean="0"/>
              <a:t>مثل </a:t>
            </a:r>
            <a:r>
              <a:rPr lang="ar-EG" dirty="0" smtClean="0"/>
              <a:t>لنفس لا تحتاج إلي الحس والخيال للتفكير في ذاتها، </a:t>
            </a:r>
            <a:r>
              <a:rPr lang="ar-SA" dirty="0" smtClean="0"/>
              <a:t>و</a:t>
            </a:r>
            <a:r>
              <a:rPr lang="ar-EG" dirty="0" smtClean="0"/>
              <a:t>وجود</a:t>
            </a:r>
            <a:r>
              <a:rPr lang="ar-SA" dirty="0" smtClean="0"/>
              <a:t>ها</a:t>
            </a:r>
            <a:r>
              <a:rPr lang="ar-EG" dirty="0" smtClean="0"/>
              <a:t>.</a:t>
            </a:r>
            <a:endParaRPr lang="en-US" dirty="0" smtClean="0"/>
          </a:p>
          <a:p>
            <a:pPr algn="r" rtl="1"/>
            <a:r>
              <a:rPr lang="ar-EG" dirty="0" smtClean="0"/>
              <a:t>الأفكار الأولي يستدل منها مباشرة علي وجود موضوعات خارجية مشابهة لها. ا</a:t>
            </a:r>
            <a:r>
              <a:rPr lang="ar-SA" dirty="0" smtClean="0"/>
              <a:t>و</a:t>
            </a:r>
            <a:r>
              <a:rPr lang="ar-EG" dirty="0" smtClean="0"/>
              <a:t> قد تستند دلالتها إلي ميل طبيعي يندفع نحو تأكيد موضوعات هذه الأفكار ولكن هذا الميل الطبيعي يخالف النور الطبيعي للعقل الذي يهدينا للحق والخير.</a:t>
            </a:r>
            <a:r>
              <a:rPr lang="ar-SA" dirty="0" smtClean="0"/>
              <a:t>.و</a:t>
            </a:r>
            <a:r>
              <a:rPr lang="ar-EG" dirty="0" smtClean="0"/>
              <a:t>يستبعد ديكارت هذه الأفكار العارضة.</a:t>
            </a:r>
            <a:endParaRPr lang="en-US" dirty="0" smtClean="0"/>
          </a:p>
          <a:p>
            <a:pPr algn="r" rtl="1"/>
            <a:r>
              <a:rPr lang="ar-EG" dirty="0" smtClean="0"/>
              <a:t>ويستبعد </a:t>
            </a:r>
            <a:r>
              <a:rPr lang="ar-SA" dirty="0" smtClean="0"/>
              <a:t>أيضا</a:t>
            </a:r>
            <a:r>
              <a:rPr lang="ar-EG" dirty="0" smtClean="0"/>
              <a:t>الأفكار المصطنعة بالخيال من أصل حسي. </a:t>
            </a:r>
            <a:endParaRPr lang="ar-SA"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63000" cy="990600"/>
          </a:xfrm>
        </p:spPr>
        <p:txBody>
          <a:bodyPr>
            <a:normAutofit/>
          </a:bodyPr>
          <a:lstStyle/>
          <a:p>
            <a:endParaRPr lang="en-US" dirty="0"/>
          </a:p>
        </p:txBody>
      </p:sp>
      <p:sp>
        <p:nvSpPr>
          <p:cNvPr id="3" name="Content Placeholder 2"/>
          <p:cNvSpPr>
            <a:spLocks noGrp="1"/>
          </p:cNvSpPr>
          <p:nvPr>
            <p:ph idx="1"/>
          </p:nvPr>
        </p:nvSpPr>
        <p:spPr>
          <a:xfrm>
            <a:off x="0" y="1066800"/>
            <a:ext cx="9144000" cy="5791200"/>
          </a:xfrm>
        </p:spPr>
        <p:txBody>
          <a:bodyPr>
            <a:noAutofit/>
          </a:bodyPr>
          <a:lstStyle/>
          <a:p>
            <a:pPr algn="r" rtl="1"/>
            <a:r>
              <a:rPr lang="ar-EG" sz="2400" dirty="0" smtClean="0"/>
              <a:t>وتبقي الأفكار الفطرية </a:t>
            </a:r>
            <a:r>
              <a:rPr lang="ar-SA" sz="2400" dirty="0" smtClean="0"/>
              <a:t>التي </a:t>
            </a:r>
            <a:r>
              <a:rPr lang="ar-EG" sz="2400" dirty="0" smtClean="0"/>
              <a:t>لا تحمل الادعاء بأن موضوعاتها موجودة في الخارج. </a:t>
            </a:r>
            <a:endParaRPr lang="ar-SA" sz="2400" dirty="0" smtClean="0"/>
          </a:p>
          <a:p>
            <a:pPr algn="r" rtl="1"/>
            <a:r>
              <a:rPr lang="ar-EG" sz="2400" dirty="0" smtClean="0"/>
              <a:t>فإذا نظرنا في الفكرة عموما فإن لكل فكرة وجود صوري أو فعلي، ولكل فكرة وجود موضوعي أو تمثيلي.</a:t>
            </a:r>
            <a:r>
              <a:rPr lang="ar-SA" sz="2400" dirty="0" smtClean="0"/>
              <a:t>ف</a:t>
            </a:r>
            <a:r>
              <a:rPr lang="ar-EG" sz="2400" dirty="0" smtClean="0"/>
              <a:t>كل الأفكار تحمل طبيعة أو صورة الفكر.</a:t>
            </a:r>
            <a:endParaRPr lang="ar-SA" sz="2400" dirty="0" smtClean="0"/>
          </a:p>
          <a:p>
            <a:pPr algn="r" rtl="1"/>
            <a:r>
              <a:rPr lang="ar-SA" sz="2400" dirty="0" smtClean="0"/>
              <a:t>و</a:t>
            </a:r>
            <a:r>
              <a:rPr lang="ar-EG" sz="2400" dirty="0" smtClean="0"/>
              <a:t>الأفكار تتفاوت من ناحية وجودها الموضوعي والتمثيلي وتختلف في درجة وجودها وفي تمثيلها للموضوعات. فهذه فكرة تمثل موضوعاً معيناً وتلك تمثل موضوعاً أخر(مثلث- دائرة – أو الإله) </a:t>
            </a:r>
            <a:endParaRPr lang="ar-SA" sz="2400" b="1" dirty="0" smtClean="0"/>
          </a:p>
          <a:p>
            <a:pPr algn="r" rtl="1"/>
            <a:r>
              <a:rPr lang="ar-EG" sz="2400" b="1" dirty="0" smtClean="0"/>
              <a:t>ومن حيث الدلالة</a:t>
            </a:r>
            <a:r>
              <a:rPr lang="en-US" sz="2400" b="1" dirty="0" smtClean="0"/>
              <a:t>  </a:t>
            </a:r>
            <a:r>
              <a:rPr lang="ar-SA" sz="2400" b="1" dirty="0" smtClean="0"/>
              <a:t>ت</a:t>
            </a:r>
            <a:r>
              <a:rPr lang="ar-EG" sz="2400" b="1" dirty="0" smtClean="0"/>
              <a:t>نقسم الأفكار إلى نوعين:</a:t>
            </a:r>
            <a:endParaRPr lang="en-US" sz="2400" dirty="0" smtClean="0"/>
          </a:p>
          <a:p>
            <a:pPr algn="r" rtl="1"/>
            <a:r>
              <a:rPr lang="ar-EG" sz="2400" dirty="0" smtClean="0"/>
              <a:t>أفكار تقوم علي أعمال إدراكية (منفعلة) مجرد تلقي للمدركات من الخارج.</a:t>
            </a:r>
            <a:endParaRPr lang="en-US" sz="2400" dirty="0" smtClean="0"/>
          </a:p>
          <a:p>
            <a:pPr algn="r" rtl="1"/>
            <a:r>
              <a:rPr lang="ar-EG" sz="2400" dirty="0" smtClean="0"/>
              <a:t>أفكار تقوم علي أعمال إرادية (فاعلة) تقوم بتحويل الأفكار إلي أعمال.</a:t>
            </a:r>
            <a:endParaRPr lang="en-US" sz="2400" dirty="0" smtClean="0"/>
          </a:p>
          <a:p>
            <a:pPr algn="r" rtl="1">
              <a:buNone/>
            </a:pPr>
            <a:r>
              <a:rPr lang="ar-SA" sz="2400" dirty="0" smtClean="0"/>
              <a:t>   </a:t>
            </a:r>
            <a:r>
              <a:rPr lang="ar-EG" sz="2400" dirty="0" smtClean="0"/>
              <a:t>و</a:t>
            </a:r>
            <a:r>
              <a:rPr lang="ar-SA" sz="2400" dirty="0" smtClean="0"/>
              <a:t>ن</a:t>
            </a:r>
            <a:r>
              <a:rPr lang="ar-EG" sz="2400" dirty="0" smtClean="0"/>
              <a:t>ستنتج من هذا أن هناك أفكار تقتصر علي مجرد الإدراك وأفكار أخري تتعدي الإدراك إلي دائرة العمل. ومع ذلك لا يمكن أن يتم أي عمل إرادي بدون إدراك. فنحن ندرك الفكرة أولا ثم تستقر في أذهاننا لمدة ما وبعدها نقوم بتنفيذها. ولكن هناك عمليات إدراكية مجردة لا تلعب الإرادة فيها أي دور وبالتالي فلا تتحول إلي عمل ولا يجوز لنا الحكم عليها بالصواب أو بالخطأ.لأن الحكم يعني تدخل الإرادة بالإقرار أو الإنكار.</a:t>
            </a:r>
            <a:endParaRPr lang="ar-SA" sz="2400" dirty="0" smtClean="0"/>
          </a:p>
          <a:p>
            <a:pPr algn="r" rtl="1">
              <a:buNone/>
            </a:pPr>
            <a:endParaRPr lang="en-US" sz="2400" dirty="0" smtClean="0"/>
          </a:p>
          <a:p>
            <a:pPr algn="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rtl="1"/>
            <a:r>
              <a:rPr lang="ar-EG" b="1" dirty="0" smtClean="0"/>
              <a:t>أدلة وجود الله</a:t>
            </a:r>
            <a:r>
              <a:rPr lang="ar-SA" b="1" dirty="0" smtClean="0"/>
              <a:t>:</a:t>
            </a:r>
            <a:r>
              <a:rPr lang="ar-EG" b="1" dirty="0" smtClean="0"/>
              <a:t> الدليل الأول </a:t>
            </a:r>
            <a:r>
              <a:rPr lang="en-US" dirty="0" smtClean="0"/>
              <a:t/>
            </a:r>
            <a:br>
              <a:rPr lang="en-US" dirty="0" smtClean="0"/>
            </a:br>
            <a:endParaRPr lang="en-US" dirty="0"/>
          </a:p>
        </p:txBody>
      </p:sp>
      <p:sp>
        <p:nvSpPr>
          <p:cNvPr id="3" name="Content Placeholder 2"/>
          <p:cNvSpPr>
            <a:spLocks noGrp="1"/>
          </p:cNvSpPr>
          <p:nvPr>
            <p:ph idx="1"/>
          </p:nvPr>
        </p:nvSpPr>
        <p:spPr>
          <a:xfrm>
            <a:off x="152400" y="762000"/>
            <a:ext cx="8839200" cy="6096000"/>
          </a:xfrm>
        </p:spPr>
        <p:txBody>
          <a:bodyPr>
            <a:noAutofit/>
          </a:bodyPr>
          <a:lstStyle/>
          <a:p>
            <a:pPr algn="r" rtl="1"/>
            <a:r>
              <a:rPr lang="ar-EG" sz="2400" dirty="0" smtClean="0"/>
              <a:t>هناك تفاوت بين الأفكار في مرتبة الوجود الموضوعي، فكرتي عن الإنسان غير فكرتي عن صفاته. فالإنسان جوهر وصفاته أعراض ذلك الجوهر. وفكرتي عن الله غير فكرتي عن الإنسان أو عن أي جسم من الأجسام. فكرة الله هي  فكرة كائن أزلي لا متناهي ثابت مطلق القدرة ومطلق العلم، خالق جميع الموجودات الخارجة عن ذاته.وبالتالي ففكرته تملك وجودا موضوعياً أكبر مما تملك أفكار الجواهر المتناهية.</a:t>
            </a:r>
            <a:endParaRPr lang="en-US" sz="2400" dirty="0" smtClean="0"/>
          </a:p>
          <a:p>
            <a:pPr algn="r" rtl="1"/>
            <a:r>
              <a:rPr lang="ar-EG" sz="2400" dirty="0" smtClean="0"/>
              <a:t>لا تحتاج الأشياء في وجودها الصوري إلي علة خارج النفس لتبرر وجودها. أما الوجود الموضوعي للأفكار، وتفاوتها في هذا الوجود، فيحتاج إلي سبب خارج النفس ذاتها، وخاصة أفكارنا عن غيرنا من الناس وعن الله. </a:t>
            </a:r>
            <a:endParaRPr lang="ar-SA" sz="2400" dirty="0" smtClean="0"/>
          </a:p>
          <a:p>
            <a:pPr algn="r" rtl="1"/>
            <a:r>
              <a:rPr lang="ar-EG" sz="2400" dirty="0" smtClean="0"/>
              <a:t>فكرة الله تقتضي سبباً خارج النفس وخارج قدرتها علي التفكير فالتأمل في فكرة الله هو تأمل في فكرة موضوعية. فكرة نابعة من النفس علي نحو طبيعي. فنحن نفكر في أنفسنا وفي وجودنا الناقص. ونفكر فيما نتعرض له من شك وصراع .وهذا ما يدفعنا إلي التفكير في أنه لا يمكن أن تكون النفس </a:t>
            </a:r>
            <a:r>
              <a:rPr lang="ar-SA" sz="2400" dirty="0" smtClean="0"/>
              <a:t>المتناهية الناقصة </a:t>
            </a:r>
            <a:r>
              <a:rPr lang="ar-EG" sz="2400" dirty="0" smtClean="0"/>
              <a:t>سبب في فكرة الكائن الكامل اللامتناهي،ولا هي مصدرها</a:t>
            </a:r>
            <a:r>
              <a:rPr lang="ar-SA" sz="2400" dirty="0" smtClean="0"/>
              <a:t> ، لأن الأدنى لا يفسر الأعلى .</a:t>
            </a:r>
            <a:r>
              <a:rPr lang="ar-EG" sz="2400" dirty="0" smtClean="0"/>
              <a:t>إذن لتفسير فكرة الكائن الكامل يجب أن نخرج من النفس ونؤكد أنه هذا الكائن الكامل اللامتناهي موجود ،وإن هذا الكائن الكامل هو نفسه علة تلك الفكرة الموجودة في أنفسنا وهو سببها الوحيد.</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ديكارت</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ar-SA" dirty="0" smtClean="0"/>
              <a:t>حياته ومؤلفاته</a:t>
            </a:r>
          </a:p>
          <a:p>
            <a:pPr algn="r" rtl="1"/>
            <a:r>
              <a:rPr lang="ar-EG" dirty="0" smtClean="0"/>
              <a:t>كان ديكارت أول من كتب في الهندسة التحليلية. و تبنى ديكارت وجهة نظر جاليليو عن دوران الأرض وعدم ثباتها. </a:t>
            </a:r>
            <a:endParaRPr lang="ar-SA" dirty="0" smtClean="0"/>
          </a:p>
          <a:p>
            <a:pPr algn="r" rtl="1"/>
            <a:r>
              <a:rPr lang="ar-SA" dirty="0" smtClean="0"/>
              <a:t>و</a:t>
            </a:r>
            <a:r>
              <a:rPr lang="ar-EG" dirty="0" smtClean="0"/>
              <a:t>قدم كتابه "المقال عن المنهج</a:t>
            </a:r>
            <a:r>
              <a:rPr lang="ar-SA" dirty="0" smtClean="0"/>
              <a:t>“</a:t>
            </a:r>
            <a:r>
              <a:rPr lang="ar-EG" dirty="0" smtClean="0"/>
              <a:t> </a:t>
            </a:r>
            <a:r>
              <a:rPr lang="ar-SA" dirty="0" smtClean="0"/>
              <a:t>و</a:t>
            </a:r>
            <a:r>
              <a:rPr lang="ar-EG" dirty="0" smtClean="0"/>
              <a:t>فيه قواعد منهجه وبلور فيه نظرته عن العالم.”</a:t>
            </a:r>
            <a:endParaRPr lang="ar-SA" dirty="0" smtClean="0"/>
          </a:p>
          <a:p>
            <a:pPr algn="r" rtl="1"/>
            <a:r>
              <a:rPr lang="ar-EG" dirty="0" smtClean="0"/>
              <a:t> ثم "كت</a:t>
            </a:r>
            <a:r>
              <a:rPr lang="ar-SA" dirty="0" smtClean="0"/>
              <a:t>ا</a:t>
            </a:r>
            <a:r>
              <a:rPr lang="ar-EG" dirty="0" smtClean="0"/>
              <a:t>ب التأملات”</a:t>
            </a:r>
            <a:r>
              <a:rPr lang="ar-SA" dirty="0" smtClean="0"/>
              <a:t>وناقش فيه مبادئ الميتافيزيقا وأدلة وجود الله.</a:t>
            </a:r>
          </a:p>
          <a:p>
            <a:pPr algn="r" rtl="1"/>
            <a:r>
              <a:rPr lang="ar-SA" dirty="0" smtClean="0"/>
              <a:t>و</a:t>
            </a:r>
            <a:r>
              <a:rPr lang="ar-EG" dirty="0" smtClean="0"/>
              <a:t>أهدي كتابه "المبادئ" للأميرة "إليزاييث" وكان يشرح فيه أصول فلسفته، ثم كتب لها  دروس في الأخلاق، وناقش معها كتاب "الأمير" "لمكيافيلي".</a:t>
            </a:r>
            <a:endParaRPr lang="ar-SA" dirty="0" smtClean="0"/>
          </a:p>
          <a:p>
            <a:pPr algn="r" rtl="1"/>
            <a:r>
              <a:rPr lang="ar-SA" dirty="0" smtClean="0"/>
              <a:t>وكتابه ”الإنفعالات“ناقش فيها ضرورة التحكم في إنفعالات النفس وعلاقة ذلك بالأخلاق والفضيلة.</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EG" b="1" dirty="0" smtClean="0"/>
              <a:t>الدليل الثاني</a:t>
            </a:r>
            <a:r>
              <a:rPr lang="en-US" dirty="0" smtClean="0"/>
              <a:t/>
            </a:r>
            <a:br>
              <a:rPr lang="en-US" dirty="0" smtClean="0"/>
            </a:br>
            <a:endParaRPr lang="en-US" dirty="0"/>
          </a:p>
        </p:txBody>
      </p:sp>
      <p:sp>
        <p:nvSpPr>
          <p:cNvPr id="3" name="Content Placeholder 2"/>
          <p:cNvSpPr>
            <a:spLocks noGrp="1"/>
          </p:cNvSpPr>
          <p:nvPr>
            <p:ph idx="1"/>
          </p:nvPr>
        </p:nvSpPr>
        <p:spPr>
          <a:xfrm>
            <a:off x="152400" y="1371600"/>
            <a:ext cx="8686800" cy="5334000"/>
          </a:xfrm>
        </p:spPr>
        <p:txBody>
          <a:bodyPr>
            <a:noAutofit/>
          </a:bodyPr>
          <a:lstStyle/>
          <a:p>
            <a:pPr algn="r" rtl="1"/>
            <a:r>
              <a:rPr lang="ar-EG" sz="2400" dirty="0" smtClean="0"/>
              <a:t>هو أيسر من الدليل الأول. ويقوم علي فكرة البحث عن سبب وجود النفس التي تفكر في هذا الكائن الكامل اللامتناهي. </a:t>
            </a:r>
            <a:endParaRPr lang="ar-SA" sz="2400" dirty="0" smtClean="0"/>
          </a:p>
          <a:p>
            <a:pPr algn="r" rtl="1"/>
            <a:r>
              <a:rPr lang="ar-EG" sz="2400" dirty="0" smtClean="0"/>
              <a:t>ف"أنا أفكر أذن أنا موجود" تعبر عن كائن مفكر يعرف ما في نفسه من كمال ونقص. وحيث أنني لست سبب وجودي- لأنني لو منحت نفس الوجود لما جعلتها ناقصة لأي صفة من صفات الكمال. وبالبحث عن سبب وجودي يجب أن أدرك أنني موجود في الزمان وهذا يعني أن وجودي في اللحظة الحاضرة كان من الممكن أن لا يكون. وكذلك لا يمكن أن يكون والداي سبب وجودي. وبالبحث عن تسلسل العلل يجب أن نصل إلي سبب هو سبب في ذاته (علة ذاته).  وهذا هو الكائن الكامل الذي أفكر فيه .فأنا أتصوره مطلق القدرة. و لا يقتصر وجوده علي سبب خارجي. </a:t>
            </a:r>
            <a:endParaRPr lang="ar-SA" sz="2400" dirty="0" smtClean="0"/>
          </a:p>
          <a:p>
            <a:pPr algn="r" rtl="1"/>
            <a:r>
              <a:rPr lang="ar-EG" sz="2400" dirty="0" smtClean="0"/>
              <a:t>الله ليس عاجزاً عن البقاء بذاته في الوجود. الله هو أيضا الخالق الحافظ لوجودي. وأنا عاجز عن إيجاد نفسي في اللحظة الحاضرة  وعاجز عن الاحتفاظ بها في الوجود بدون مساعدة الله.</a:t>
            </a:r>
            <a:endParaRPr lang="en-US" sz="2400" dirty="0" smtClean="0"/>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الدليل الثالث</a:t>
            </a:r>
            <a:r>
              <a:rPr lang="en-US" dirty="0" smtClean="0"/>
              <a:t/>
            </a:r>
            <a:br>
              <a:rPr lang="en-US" dirty="0" smtClean="0"/>
            </a:br>
            <a:endParaRPr lang="en-US" dirty="0"/>
          </a:p>
        </p:txBody>
      </p:sp>
      <p:sp>
        <p:nvSpPr>
          <p:cNvPr id="3" name="Content Placeholder 2"/>
          <p:cNvSpPr>
            <a:spLocks noGrp="1"/>
          </p:cNvSpPr>
          <p:nvPr>
            <p:ph idx="1"/>
          </p:nvPr>
        </p:nvSpPr>
        <p:spPr>
          <a:xfrm>
            <a:off x="304800" y="1295400"/>
            <a:ext cx="8534400" cy="5181600"/>
          </a:xfrm>
        </p:spPr>
        <p:txBody>
          <a:bodyPr>
            <a:normAutofit fontScale="77500" lnSpcReduction="20000"/>
          </a:bodyPr>
          <a:lstStyle/>
          <a:p>
            <a:pPr algn="r" rtl="1"/>
            <a:r>
              <a:rPr lang="ar-EG" dirty="0" smtClean="0"/>
              <a:t>الدليل الوجودي (الانطولوجي) لقد رأي ديكارت أننا يمكننا التفكير في الله وفي موضوع وجوده علي نحو مماثل للتفكير الرياضي وأن نصل إلي يقين مماثل لليقين الرياضي. ففكرة المثلث تقتضي أن نقر بأن مجموع زواياه مساوية لقائمتين.كذلك تقتضي فكرة الكائن الكامل أن ننسب إليه الوجود بالضرورة.</a:t>
            </a:r>
            <a:endParaRPr lang="ar-SA" dirty="0" smtClean="0"/>
          </a:p>
          <a:p>
            <a:pPr algn="r" rtl="1"/>
            <a:r>
              <a:rPr lang="ar-EG" dirty="0" smtClean="0"/>
              <a:t>ففكرة الكائن الكامل يعني أنه كائن يمتلك جميع الكمالات، ولن يكون هذا الكائن تام الكمال ما لم تقرر صفة الوجود فيه، إذن الكائن الكامل موجود.وهنا ينتقل الفكر مباشرة إلي وجود الله.وانتقال الفكر إلي الوجود هو ما جعل الدليل الانطولوجي موضع جدال واعتراض.</a:t>
            </a:r>
            <a:endParaRPr lang="ar-SA" dirty="0" smtClean="0"/>
          </a:p>
          <a:p>
            <a:pPr algn="r" rtl="1"/>
            <a:r>
              <a:rPr lang="ar-EG" dirty="0" smtClean="0"/>
              <a:t> تأتي الاعتراضات نتيجة لعدم فهم البعض لنظرية ديكارت في الأفكار والطبائع الثابتة. ففكرة كائن كامل والأفكار الرياضية كلها أفكار لطبائع ثابتة حقيقية أي لطبائع تمتاز كل منها بضرورة معينة. فلكل فكرة رياضية طبيعة خاصة تمتاز بها عن باقي الأفكار. والكائن الكامل أيضا فكرة لها طبيعتها الخاصة الفردية </a:t>
            </a:r>
            <a:r>
              <a:rPr lang="ar-EG" b="1" dirty="0" smtClean="0">
                <a:solidFill>
                  <a:schemeClr val="accent2">
                    <a:lumMod val="50000"/>
                  </a:schemeClr>
                </a:solidFill>
              </a:rPr>
              <a:t>وهي تتميز عن الأفكار الأخرى وتمتاز عليها بأنها فكرة لكائن لا تنفصل ماهيته عن وجوده. ففكرة الله تقتضي أن ماهيته تتضمن وجوده. </a:t>
            </a:r>
            <a:endParaRPr lang="en-US" b="1" dirty="0" smtClean="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من الله إلي العالم</a:t>
            </a:r>
            <a:endParaRPr lang="en-US" dirty="0"/>
          </a:p>
        </p:txBody>
      </p:sp>
      <p:sp>
        <p:nvSpPr>
          <p:cNvPr id="3" name="Content Placeholder 2"/>
          <p:cNvSpPr>
            <a:spLocks noGrp="1"/>
          </p:cNvSpPr>
          <p:nvPr>
            <p:ph idx="1"/>
          </p:nvPr>
        </p:nvSpPr>
        <p:spPr>
          <a:xfrm>
            <a:off x="0" y="1066800"/>
            <a:ext cx="9144000" cy="5791200"/>
          </a:xfrm>
        </p:spPr>
        <p:txBody>
          <a:bodyPr>
            <a:noAutofit/>
          </a:bodyPr>
          <a:lstStyle/>
          <a:p>
            <a:pPr algn="r" rtl="1"/>
            <a:r>
              <a:rPr lang="ar-EG" sz="2000" dirty="0" smtClean="0"/>
              <a:t> </a:t>
            </a:r>
            <a:r>
              <a:rPr lang="ar-SA" sz="2000" dirty="0" smtClean="0"/>
              <a:t>الضمان الالهى </a:t>
            </a:r>
            <a:r>
              <a:rPr lang="ar-EG" sz="2000" dirty="0" smtClean="0"/>
              <a:t>لليقين الأول </a:t>
            </a:r>
            <a:r>
              <a:rPr lang="ar-SA" sz="2000" dirty="0" smtClean="0"/>
              <a:t>: </a:t>
            </a:r>
            <a:r>
              <a:rPr lang="ar-EG" sz="2000" dirty="0" smtClean="0"/>
              <a:t>ما ندركه بوضوح وتميز ناتج عن قوانا العقلية التي منحها الله لنا. وخيرية الله تضمن لنا صحة قوانا العقلية. </a:t>
            </a:r>
            <a:r>
              <a:rPr lang="ar-SA" sz="2000" dirty="0" smtClean="0"/>
              <a:t>ف</a:t>
            </a:r>
            <a:r>
              <a:rPr lang="ar-EG" sz="2000" dirty="0" smtClean="0"/>
              <a:t>"الضمان الإلهي" </a:t>
            </a:r>
            <a:r>
              <a:rPr lang="ar-SA" sz="2000" dirty="0" smtClean="0"/>
              <a:t>يؤكد </a:t>
            </a:r>
            <a:r>
              <a:rPr lang="ar-EG" sz="2000" dirty="0" smtClean="0"/>
              <a:t>معيارا لوضوح والتميز.  فمعيار الوضوح والتميز لا يصمد بمفرده بدون هذا  "الضمان الإلهي".</a:t>
            </a:r>
            <a:r>
              <a:rPr lang="ar-EG" sz="2000" b="1" dirty="0" smtClean="0"/>
              <a:t> </a:t>
            </a:r>
            <a:endParaRPr lang="en-US" sz="2000" dirty="0" smtClean="0"/>
          </a:p>
          <a:p>
            <a:pPr algn="r" rtl="1"/>
            <a:r>
              <a:rPr lang="ar-EG" sz="2000" dirty="0" smtClean="0"/>
              <a:t>ينتقل ديكارت من اليقين بوجود الله إلي الحكم بوجود العالم الخارجي، أو بوجود عالم الأجسام. لكن ما الأسباب التي تبرر الحكم بوجود العالم والأجسام؟  </a:t>
            </a:r>
            <a:r>
              <a:rPr lang="ar-SA" sz="2000" dirty="0" smtClean="0"/>
              <a:t> </a:t>
            </a:r>
            <a:r>
              <a:rPr lang="ar-EG" sz="2000" dirty="0" smtClean="0"/>
              <a:t>لنتعرف أولاً على طبيعة الأحكام عند ديكارت، أو العوامل التي تجعل حكاماً ما صادقاً أو كذباً مقبولاً أو مرفوضاً. </a:t>
            </a:r>
            <a:endParaRPr lang="ar-SA" sz="2000" dirty="0" smtClean="0"/>
          </a:p>
          <a:p>
            <a:pPr algn="r" rtl="1"/>
            <a:r>
              <a:rPr lang="ar-EG" sz="2000" dirty="0" smtClean="0"/>
              <a:t>يقوم الحكم علي قدرتين هما </a:t>
            </a:r>
            <a:r>
              <a:rPr lang="ar-SA" sz="2000" dirty="0" smtClean="0"/>
              <a:t>:</a:t>
            </a:r>
          </a:p>
          <a:p>
            <a:pPr algn="r" rtl="1"/>
            <a:r>
              <a:rPr lang="ar-EG" sz="2000" b="1" dirty="0" smtClean="0"/>
              <a:t> الإدراك: </a:t>
            </a:r>
            <a:r>
              <a:rPr lang="ar-SA" sz="2000" b="1" dirty="0" smtClean="0"/>
              <a:t> و</a:t>
            </a:r>
            <a:r>
              <a:rPr lang="ar-EG" sz="2000" dirty="0" smtClean="0"/>
              <a:t>هو تلقي سلبي وتسجيل لما نراه .بينما الإ</a:t>
            </a:r>
            <a:r>
              <a:rPr lang="ar-EG" sz="2000" b="1" dirty="0" smtClean="0"/>
              <a:t>رادة</a:t>
            </a:r>
            <a:r>
              <a:rPr lang="ar-EG" sz="2000" dirty="0" smtClean="0"/>
              <a:t> تمتاز بفاعليتها وحريتها.  قوة الإدراك ليست معرضة للخطأ في ذاتها. فقد نجهل بعض الأشياء التي لا تقع في مجال أدركنا ولكننا لا نخطي فيما ندركه. وإنما يقع الخطأ عندما تتدخل الإرادة الحرة التي تشبه إرادة الله في طبيعتها وتأثيرها. </a:t>
            </a:r>
            <a:endParaRPr lang="ar-SA" sz="2000" dirty="0" smtClean="0"/>
          </a:p>
          <a:p>
            <a:pPr algn="r" rtl="1"/>
            <a:r>
              <a:rPr lang="ar-EG" sz="2000" dirty="0" smtClean="0"/>
              <a:t>ا</a:t>
            </a:r>
            <a:r>
              <a:rPr lang="ar-EG" sz="2000" b="1" dirty="0" smtClean="0"/>
              <a:t>لإرادة</a:t>
            </a:r>
            <a:r>
              <a:rPr lang="ar-EG" sz="2000" dirty="0" smtClean="0"/>
              <a:t>  </a:t>
            </a:r>
            <a:r>
              <a:rPr lang="ar-SA" sz="2000" dirty="0" smtClean="0"/>
              <a:t>: وهي </a:t>
            </a:r>
            <a:r>
              <a:rPr lang="ar-EG" sz="2000" dirty="0" smtClean="0"/>
              <a:t>قدرة لا متناهية </a:t>
            </a:r>
            <a:r>
              <a:rPr lang="ar-SA" sz="2000" dirty="0" smtClean="0"/>
              <a:t>على القبول أو الرفض</a:t>
            </a:r>
            <a:r>
              <a:rPr lang="ar-EG" sz="2000" dirty="0" smtClean="0"/>
              <a:t>، عكس الإدراك الذي يوصف بأنه قدرة محدودة. </a:t>
            </a:r>
            <a:endParaRPr lang="ar-SA" sz="2000" dirty="0" smtClean="0"/>
          </a:p>
          <a:p>
            <a:pPr algn="r" rtl="1"/>
            <a:r>
              <a:rPr lang="ar-SA" sz="2000" dirty="0" smtClean="0"/>
              <a:t>ا</a:t>
            </a:r>
            <a:r>
              <a:rPr lang="ar-EG" sz="2000" dirty="0" smtClean="0"/>
              <a:t>لخطأ يقع عندما نحصر إرادتنا في نتائج ادر</a:t>
            </a:r>
            <a:r>
              <a:rPr lang="ar-SA" sz="2000" dirty="0" smtClean="0"/>
              <a:t>ا</a:t>
            </a:r>
            <a:r>
              <a:rPr lang="ar-EG" sz="2000" dirty="0" smtClean="0"/>
              <a:t>كنا وتصورتنا المشوشة والغامضة. الإدراك لا يكون كاملا إلا إذا اتصف بالوضوح والتميز. والإرادة تقرر قبول أو رفض الإدراكات أو التصورات</a:t>
            </a:r>
            <a:r>
              <a:rPr lang="ar-SA" sz="2000" dirty="0" smtClean="0"/>
              <a:t>.</a:t>
            </a:r>
          </a:p>
          <a:p>
            <a:pPr algn="r" rtl="1"/>
            <a:r>
              <a:rPr lang="ar-EG" sz="2000" dirty="0" smtClean="0"/>
              <a:t>ا</a:t>
            </a:r>
            <a:r>
              <a:rPr lang="ar-EG" sz="2000" b="1" dirty="0" smtClean="0"/>
              <a:t>لحكم </a:t>
            </a:r>
            <a:r>
              <a:rPr lang="ar-SA" sz="2000" b="1" dirty="0" smtClean="0"/>
              <a:t>: </a:t>
            </a:r>
            <a:r>
              <a:rPr lang="ar-EG" sz="2000" dirty="0" smtClean="0"/>
              <a:t>يرجع إلي ما فينا من قدرات وقوي قد خلقها الله فينا. وإذا ألتزم  الإنسان الوضوح والتميز، فهو يعتمد علي الله الكائن الكامل الذي لا يخدع مخلوقاته. ويهب الله الإنسان القدرة علي التعرف علي الصدق وتمييزه من الكذب</a:t>
            </a:r>
            <a:r>
              <a:rPr lang="ar-SA" sz="2000" dirty="0" smtClean="0"/>
              <a:t>. </a:t>
            </a:r>
            <a:r>
              <a:rPr lang="ar-EG" sz="2000" b="1" dirty="0" smtClean="0">
                <a:solidFill>
                  <a:schemeClr val="accent2">
                    <a:lumMod val="75000"/>
                  </a:schemeClr>
                </a:solidFill>
              </a:rPr>
              <a:t>فماذا عن الحكم بوجود عالم خارجي،وماذا عن عالم الأجسام الذي نعيش فيه؟ ما الإدراك الذي يقوم عليه هذا الحكم</a:t>
            </a:r>
            <a:r>
              <a:rPr lang="ar-EG" sz="2000" dirty="0" smtClean="0">
                <a:solidFill>
                  <a:schemeClr val="accent2">
                    <a:lumMod val="75000"/>
                  </a:schemeClr>
                </a:solidFill>
              </a:rPr>
              <a:t>؟</a:t>
            </a:r>
            <a:endParaRPr lang="ar-SA" sz="2000" dirty="0" smtClean="0"/>
          </a:p>
          <a:p>
            <a:pPr algn="r" rtl="1"/>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SA" sz="2800" dirty="0" smtClean="0">
                <a:solidFill>
                  <a:schemeClr val="accent2">
                    <a:lumMod val="75000"/>
                  </a:schemeClr>
                </a:solidFill>
              </a:rPr>
              <a:t>عالم الأجسام</a:t>
            </a:r>
            <a:br>
              <a:rPr lang="ar-SA" sz="2800" dirty="0" smtClean="0">
                <a:solidFill>
                  <a:schemeClr val="accent2">
                    <a:lumMod val="75000"/>
                  </a:schemeClr>
                </a:solidFill>
              </a:rPr>
            </a:br>
            <a:endParaRPr lang="en-US" sz="2800" dirty="0">
              <a:solidFill>
                <a:schemeClr val="accent2">
                  <a:lumMod val="75000"/>
                </a:schemeClr>
              </a:solidFill>
            </a:endParaRPr>
          </a:p>
        </p:txBody>
      </p:sp>
      <p:sp>
        <p:nvSpPr>
          <p:cNvPr id="3" name="Content Placeholder 2"/>
          <p:cNvSpPr>
            <a:spLocks noGrp="1"/>
          </p:cNvSpPr>
          <p:nvPr>
            <p:ph idx="1"/>
          </p:nvPr>
        </p:nvSpPr>
        <p:spPr>
          <a:xfrm>
            <a:off x="0" y="914400"/>
            <a:ext cx="9144000" cy="5943600"/>
          </a:xfrm>
        </p:spPr>
        <p:txBody>
          <a:bodyPr>
            <a:noAutofit/>
          </a:bodyPr>
          <a:lstStyle/>
          <a:p>
            <a:pPr algn="r" rtl="1"/>
            <a:r>
              <a:rPr lang="ar-EG" sz="2400" dirty="0" smtClean="0"/>
              <a:t>يقوم</a:t>
            </a:r>
            <a:r>
              <a:rPr lang="ar-SA" sz="2400" dirty="0" smtClean="0"/>
              <a:t>  إدراك </a:t>
            </a:r>
            <a:r>
              <a:rPr lang="ar-SA" sz="2400" dirty="0" err="1" smtClean="0"/>
              <a:t>الاجسام</a:t>
            </a:r>
            <a:r>
              <a:rPr lang="ar-SA" sz="2400" dirty="0" smtClean="0"/>
              <a:t> </a:t>
            </a:r>
            <a:r>
              <a:rPr lang="ar-EG" sz="2400" dirty="0" smtClean="0"/>
              <a:t>علي الخيال</a:t>
            </a:r>
            <a:r>
              <a:rPr lang="ar-SA" sz="2400" dirty="0" smtClean="0"/>
              <a:t> والحس .</a:t>
            </a:r>
            <a:r>
              <a:rPr lang="ar-EG" sz="2400" dirty="0" smtClean="0"/>
              <a:t> </a:t>
            </a:r>
            <a:r>
              <a:rPr lang="ar-SA" sz="2400" dirty="0" smtClean="0"/>
              <a:t>الخيال </a:t>
            </a:r>
            <a:r>
              <a:rPr lang="ar-EG" sz="2400" dirty="0" smtClean="0"/>
              <a:t>و</a:t>
            </a:r>
            <a:r>
              <a:rPr lang="ar-SA" sz="2400" dirty="0" smtClean="0"/>
              <a:t>الإدراك </a:t>
            </a:r>
            <a:r>
              <a:rPr lang="ar-EG" sz="2400" dirty="0" smtClean="0"/>
              <a:t>الحس</a:t>
            </a:r>
            <a:r>
              <a:rPr lang="ar-SA" sz="2400" dirty="0" smtClean="0"/>
              <a:t>ي </a:t>
            </a:r>
            <a:r>
              <a:rPr lang="ar-EG" sz="2400" dirty="0" smtClean="0"/>
              <a:t>يقوم عليهما الحكم </a:t>
            </a:r>
            <a:r>
              <a:rPr lang="ar-SA" sz="2400" dirty="0" smtClean="0"/>
              <a:t> وهما </a:t>
            </a:r>
            <a:r>
              <a:rPr lang="ar-EG" sz="2400" dirty="0" smtClean="0"/>
              <a:t>علامتين علي طبائع مختلفة عن طبيعة الجوهر المفكر. فالإدراك الحسي يتضمن تصوراً لطبيعة الأجسام من حيث هي امتداد وشكل وحركة.علاوة علي أن الإدراك الحسي يتضمن ميل إلي الإقرار بوجود الأجسام. فالإدراك الحسي ميل واندفاع نحو ذلك الوجود. ولو جمعنا بين عامل الإدراك الواضح المتميز للأجسام بصفاتها الهندسية، وعامل الميل لإثبات هذه الأجسام في الوجود، سنتمكن من الحكم بهذا الوجود. </a:t>
            </a:r>
            <a:endParaRPr lang="ar-SA" sz="2400" dirty="0" smtClean="0"/>
          </a:p>
          <a:p>
            <a:pPr algn="r" rtl="1"/>
            <a:r>
              <a:rPr lang="ar-EG" sz="2400" dirty="0" smtClean="0"/>
              <a:t>فالميل هو تعبير عن الإرادة التي تريد إثبات هذا الوجود.والإرادة خاضعة لإدراك واضح </a:t>
            </a:r>
            <a:r>
              <a:rPr lang="ar-EG" sz="2400" dirty="0" err="1" smtClean="0"/>
              <a:t>و</a:t>
            </a:r>
            <a:r>
              <a:rPr lang="ar-EG" sz="2400" dirty="0" smtClean="0"/>
              <a:t> متميز، إذن الحكم صحيح. </a:t>
            </a:r>
            <a:endParaRPr lang="ar-SA" sz="2400" dirty="0" smtClean="0"/>
          </a:p>
          <a:p>
            <a:pPr algn="r" rtl="1"/>
            <a:r>
              <a:rPr lang="ar-EG" sz="2400" dirty="0" smtClean="0"/>
              <a:t> الله ليس مخادعا وهو الذي خلق فينا الإدراك والإرادة. ولذلك فلن نخطئ في حكمنا بوجود ما ندركه أدركا واضحاً متميزاً.وما تندفع إليه الإرادة لتؤكده بدون مقاومة عقلية تمنعه هو صحيح بالضرورة. فالحكم بوجود الأجسام الخارجية بوصفها امتدادا ًحكما صحيح.</a:t>
            </a:r>
            <a:endParaRPr lang="en-US" sz="2400" dirty="0" smtClean="0"/>
          </a:p>
          <a:p>
            <a:pPr algn="r" rtl="1"/>
            <a:r>
              <a:rPr lang="ar-EG" sz="2400" dirty="0" smtClean="0"/>
              <a:t>الامتداد يميز الجسم عن النفس ويتبعه صفات كالشكل والحركة والعدد. ولكن الكيفيات كاللون والطعم والرائحة ..إلخ فهي صفات ثانوية.الصفات الثانوية لا تقوم في الجسم بل هي مرتبطة بأحوال النفس. ونعتقد أن الأجسام تحمل هذا الصفات، ولكنها ليست موجودة في الأجسام علي نحو حقيقي. ومع ذلك تؤثر في النفس فنشعر بالحرارة أو البرودة ..إلخ.</a:t>
            </a:r>
            <a:endParaRPr lang="ar-SA"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ar-EG" b="1" dirty="0" smtClean="0"/>
              <a:t>الإنسان: وعلاقة النفس بالجسم</a:t>
            </a:r>
            <a:endParaRPr lang="en-US" dirty="0"/>
          </a:p>
        </p:txBody>
      </p:sp>
      <p:sp>
        <p:nvSpPr>
          <p:cNvPr id="3" name="Content Placeholder 2"/>
          <p:cNvSpPr>
            <a:spLocks noGrp="1"/>
          </p:cNvSpPr>
          <p:nvPr>
            <p:ph idx="1"/>
          </p:nvPr>
        </p:nvSpPr>
        <p:spPr>
          <a:xfrm>
            <a:off x="152400" y="990600"/>
            <a:ext cx="8991600" cy="5867400"/>
          </a:xfrm>
        </p:spPr>
        <p:txBody>
          <a:bodyPr>
            <a:noAutofit/>
          </a:bodyPr>
          <a:lstStyle/>
          <a:p>
            <a:pPr algn="r" rtl="1"/>
            <a:r>
              <a:rPr lang="ar-EG" sz="2300" b="1" dirty="0" smtClean="0"/>
              <a:t>الجوهر </a:t>
            </a:r>
            <a:r>
              <a:rPr lang="ar-SA" sz="2300" b="1" dirty="0" smtClean="0"/>
              <a:t>هو :</a:t>
            </a:r>
            <a:r>
              <a:rPr lang="ar-EG" sz="2300" b="1" dirty="0" smtClean="0"/>
              <a:t> </a:t>
            </a:r>
            <a:r>
              <a:rPr lang="ar-EG" sz="2300" dirty="0" smtClean="0"/>
              <a:t>شيء موجود لا يحتاج إلى شيء سوى نفسه لكي يوجد.وهذا التعريف لا ينطبق تماماً إلا على الله فقط،من حيث أنه موجود يقوم بذاته على نحو مطلق.</a:t>
            </a:r>
            <a:endParaRPr lang="ar-SA" sz="2300" dirty="0" smtClean="0"/>
          </a:p>
          <a:p>
            <a:pPr algn="r" rtl="1"/>
            <a:r>
              <a:rPr lang="ar-EG" sz="2300" dirty="0" smtClean="0"/>
              <a:t>لكنه يضيف أننا يمكن إن ننظر إلى العقل </a:t>
            </a:r>
            <a:r>
              <a:rPr lang="ar-EG" sz="2300" dirty="0" err="1" smtClean="0"/>
              <a:t>و</a:t>
            </a:r>
            <a:r>
              <a:rPr lang="ar-EG" sz="2300" dirty="0" smtClean="0"/>
              <a:t> المادة على أنهما جوهر</a:t>
            </a:r>
            <a:r>
              <a:rPr lang="ar-SA" sz="2300" dirty="0" smtClean="0"/>
              <a:t>ان</a:t>
            </a:r>
            <a:r>
              <a:rPr lang="ar-EG" sz="2300" dirty="0" smtClean="0"/>
              <a:t> بمعنى ما،لأنهما لا يحتاجان إلا عون من الله لكي يوجدا.وكلا منهما له صفة واحدة أساسية.العقل يتصف بالتفكير،والمادة تتصف بالامتداد.الله خالق العقل والمادة ،وهما يعتمدان عليه في حين هو لا يعتمد عليهما.وهكذا يوجد ثلاث جواهر عند ديكارت:جوهر عقلي أو روحي مفكر  وجوهر مادي ممتد  . </a:t>
            </a:r>
            <a:endParaRPr lang="en-US" sz="2300" dirty="0" smtClean="0"/>
          </a:p>
          <a:p>
            <a:pPr algn="r" rtl="1"/>
            <a:r>
              <a:rPr lang="ar-EG" sz="2300" dirty="0" smtClean="0"/>
              <a:t>الإنسان جزء من العالم، جسم من الأجسام الطبيعية علاوة علي أنه جوهر مفكر</a:t>
            </a:r>
            <a:r>
              <a:rPr lang="ar-SA" sz="2300" dirty="0" smtClean="0"/>
              <a:t>.ف</a:t>
            </a:r>
            <a:r>
              <a:rPr lang="ar-EG" sz="2300" dirty="0" smtClean="0"/>
              <a:t>ماذا عن النفس؟ لم يسلم ديكارت بوجود النفس عند الحيوانات، فالحيوانات عنده آلات صغيرة. فالإنسان وحده هو الآلة المفكرة ،لأنه يتعلق بنفس مفكرة. و الإنسان هو الشاهد الوحيد الذي لا يمكن إنكاره علي أثر النفس علي الجسم، وأثر الجسم علي النفس. فوحدة النفس والجسم في الإنسان واضحة وهي في نفس الوقت محيرة.  فصل ديكارت في فلسفته بين الفكر والامتداد العقل والمادة. فكيف يستطيع أن يفسر ديكارت سر هذه الوحدة في الإنسان؟ </a:t>
            </a:r>
            <a:endParaRPr lang="ar-SA" sz="2300" dirty="0" smtClean="0"/>
          </a:p>
          <a:p>
            <a:pPr algn="r" rtl="1"/>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endParaRPr lang="en-US" dirty="0"/>
          </a:p>
        </p:txBody>
      </p:sp>
      <p:sp>
        <p:nvSpPr>
          <p:cNvPr id="3" name="Content Placeholder 2"/>
          <p:cNvSpPr>
            <a:spLocks noGrp="1"/>
          </p:cNvSpPr>
          <p:nvPr>
            <p:ph idx="1"/>
          </p:nvPr>
        </p:nvSpPr>
        <p:spPr>
          <a:xfrm>
            <a:off x="457200" y="1371600"/>
            <a:ext cx="8229600" cy="5029200"/>
          </a:xfrm>
        </p:spPr>
        <p:txBody>
          <a:bodyPr>
            <a:noAutofit/>
          </a:bodyPr>
          <a:lstStyle/>
          <a:p>
            <a:pPr marL="342900" lvl="1" indent="-342900" algn="r" rtl="1">
              <a:buFont typeface="Arial" pitchFamily="34" charset="0"/>
              <a:buChar char="•"/>
            </a:pPr>
            <a:r>
              <a:rPr lang="ar-EG" dirty="0" smtClean="0"/>
              <a:t>أصر ديكارت علي القول باتحاد النفس والجسم. </a:t>
            </a:r>
            <a:r>
              <a:rPr lang="ar-SA" dirty="0" smtClean="0"/>
              <a:t>وبرغم أن </a:t>
            </a:r>
            <a:r>
              <a:rPr lang="ar-EG" dirty="0" smtClean="0"/>
              <a:t>لإرادة الإنسانية لا تستطيع أن تغير في كمية الحركة في العالم ولكنها تستطيع أن تغير من اتجاه الحركة. </a:t>
            </a:r>
            <a:endParaRPr lang="ar-SA" dirty="0" smtClean="0"/>
          </a:p>
          <a:p>
            <a:pPr algn="r" rtl="1"/>
            <a:r>
              <a:rPr lang="ar-SA" sz="2800" dirty="0" smtClean="0"/>
              <a:t>أفترض ديكارت وجود علاقة بين النفس والجسم رغم </a:t>
            </a:r>
            <a:r>
              <a:rPr lang="ar-SA" sz="2800" dirty="0" smtClean="0"/>
              <a:t>تمايزهما، </a:t>
            </a:r>
            <a:r>
              <a:rPr lang="ar-EG" sz="2800" dirty="0" smtClean="0"/>
              <a:t> </a:t>
            </a:r>
            <a:r>
              <a:rPr lang="ar-EG" sz="2800" dirty="0" smtClean="0"/>
              <a:t>وأهتدي ديكارت إلي القول بأن الغدة الصنوبرية" هي الموضع الذي تؤثر فيه النفس علي الجسم. </a:t>
            </a:r>
            <a:r>
              <a:rPr lang="ar-SA" sz="2800" dirty="0" err="1" smtClean="0"/>
              <a:t>او</a:t>
            </a:r>
            <a:r>
              <a:rPr lang="ar-SA" sz="2800" dirty="0" smtClean="0"/>
              <a:t> هي </a:t>
            </a:r>
            <a:r>
              <a:rPr lang="ar-SA" sz="2800" dirty="0" smtClean="0"/>
              <a:t>مركز التفاعل بينهم.</a:t>
            </a:r>
          </a:p>
          <a:p>
            <a:pPr algn="r" rtl="1"/>
            <a:r>
              <a:rPr lang="ar-SA" sz="2800" dirty="0" smtClean="0"/>
              <a:t>لكن العلم الحديث اثبت تهافت هذا التفسير وظلت ثنائية النفس والجسم مطروحة على الساحة الفكرية. </a:t>
            </a:r>
          </a:p>
          <a:p>
            <a:pPr algn="r" rtl="1"/>
            <a:r>
              <a:rPr lang="ar-SA" sz="2800" dirty="0" smtClean="0"/>
              <a:t>وجاء أصحاب  مذهب المناسبة من أمثال مالبرانش بمحاولة لحل  المشكلة،بافتراض أن الله هو العلة الفاعلة الحقيقية التي تسبب حركة الجسم التي تتلاءم مع أفكار النفس.</a:t>
            </a:r>
            <a:endParaRPr lang="en-US" sz="2800" dirty="0" smtClean="0"/>
          </a:p>
          <a:p>
            <a:pPr marL="342900" lvl="1" indent="-342900" algn="r" rtl="1">
              <a:buFont typeface="Arial" pitchFamily="34" charset="0"/>
              <a:buChar char="•"/>
            </a:pPr>
            <a:endParaRPr lang="en-US" dirty="0" smtClean="0"/>
          </a:p>
          <a:p>
            <a:pPr algn="r" rtl="1"/>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smtClean="0"/>
              <a:t>الإنسان : الأخلاق</a:t>
            </a:r>
            <a:endParaRPr lang="en-US" dirty="0"/>
          </a:p>
        </p:txBody>
      </p:sp>
      <p:sp>
        <p:nvSpPr>
          <p:cNvPr id="3" name="Content Placeholder 2"/>
          <p:cNvSpPr>
            <a:spLocks noGrp="1"/>
          </p:cNvSpPr>
          <p:nvPr>
            <p:ph idx="1"/>
          </p:nvPr>
        </p:nvSpPr>
        <p:spPr/>
        <p:txBody>
          <a:bodyPr>
            <a:normAutofit fontScale="85000" lnSpcReduction="20000"/>
          </a:bodyPr>
          <a:lstStyle/>
          <a:p>
            <a:pPr algn="r" rtl="1"/>
            <a:r>
              <a:rPr lang="ar-EG" dirty="0" smtClean="0"/>
              <a:t>و تهتم الفلسفة </a:t>
            </a:r>
            <a:r>
              <a:rPr lang="ar-SA" dirty="0" smtClean="0"/>
              <a:t>عند ديكارت </a:t>
            </a:r>
            <a:r>
              <a:rPr lang="ar-EG" dirty="0" smtClean="0"/>
              <a:t>أيضاَ بالجانب العملي فهدفها إصلاح عقولنا، وهداية حياتنا وحسن تدبرها.</a:t>
            </a:r>
            <a:endParaRPr lang="ar-SA" dirty="0" smtClean="0"/>
          </a:p>
          <a:p>
            <a:pPr algn="r" rtl="1"/>
            <a:r>
              <a:rPr lang="ar-EG" dirty="0" smtClean="0"/>
              <a:t> فالعلم والفضيلة شيء واحد، والخطأ والرذيلة متماثلان. </a:t>
            </a:r>
            <a:r>
              <a:rPr lang="ar-SA" dirty="0" smtClean="0"/>
              <a:t>و</a:t>
            </a:r>
            <a:r>
              <a:rPr lang="ar-EG" dirty="0" smtClean="0"/>
              <a:t>يجب أن يجعل الإنسان قاعدة سلوكه إتباع نظام العالم. </a:t>
            </a:r>
            <a:endParaRPr lang="ar-SA" dirty="0" smtClean="0"/>
          </a:p>
          <a:p>
            <a:pPr algn="r" rtl="1"/>
            <a:r>
              <a:rPr lang="ar-EG" dirty="0" smtClean="0"/>
              <a:t>وعلينا العمل علي تغيير رغباتنا بدلاً من محاولة تغيير نظام العالم.فمن يمتلك فضيلة واحدة فهو يتحلى بجميع الفضائل الممكنة. </a:t>
            </a:r>
            <a:endParaRPr lang="ar-SA" dirty="0" smtClean="0"/>
          </a:p>
          <a:p>
            <a:pPr algn="r" rtl="1"/>
            <a:r>
              <a:rPr lang="ar-EG" dirty="0" smtClean="0"/>
              <a:t> ومن أهم أهداف كتاب "انفعالات النفس" أن يوضح لنا كيفية سيطرة الإنسان علي انفعالاته وهذه السيطرة تتم عن طريق إرادة الكائن العاقل، وهي إرادة حرة لا سبيل إلي قهرها فالإنسان قادر بإرادته وبالمران الذي يمارس به هذه الإرادة أن يناضل شهواته وانفعالاته مباشرة وهو في هذا بحاجة إلي ضرب من السياسة واللباقة من أجل أن تتم له السيطرة علي طبيعته أولا قبل أن يفكر في السيطرة علي العالم</a:t>
            </a:r>
            <a:r>
              <a:rPr lang="ar-SA"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المنهج</a:t>
            </a:r>
            <a:endParaRPr lang="en-US" dirty="0"/>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pPr algn="r" rtl="1"/>
            <a:r>
              <a:rPr lang="ar-EG" dirty="0" smtClean="0"/>
              <a:t>أهتم الفلاسفة في هذه الفترة بالمنهج وبالاستخدام الملائم للمنهج في كشف حقائق جديدة وزيادة معرفتنا بالواقع.وكانت هناك رغبة قوية في تقديم منهج للفلسفة يماثل في دقته منهج الرياضيات .وحاول ديكارت صياغة نسق استنباطي للفلسفة يشبه الرياضيات في صورتها الاستنباطية، ولكنه مختلف عنها في كونه يقدم لنا حقائق عن الوقع الموجود. </a:t>
            </a:r>
            <a:endParaRPr lang="ar-SA" dirty="0" smtClean="0"/>
          </a:p>
          <a:p>
            <a:pPr algn="r" rtl="1"/>
            <a:r>
              <a:rPr lang="ar-EG" dirty="0" smtClean="0"/>
              <a:t>أفترض ديكارت أن العالم معقول.وبناء على معقولية العالم قدم ديكارت حقائق يقينية عنه.فالفلسفة هي كشف لمعقولية العالم والمعرفة الفلسفية تبين لنا البناء الموضوعي للواقع. وتسترشد الفلسفة بمجموعة من الأفكار التي تمثل استبصارات بماهيات موضوعية أو ما يسميه ديكارت "الأفكار الفطرية".</a:t>
            </a:r>
            <a:endParaRPr lang="ar-SA" dirty="0" smtClean="0"/>
          </a:p>
          <a:p>
            <a:pPr algn="r" rtl="1"/>
            <a:r>
              <a:rPr lang="ar-EG" dirty="0" smtClean="0"/>
              <a:t>لا يهدف ديكارت من وضع المنهج إلى فرضه علي الناس. بل  يضع ديكارت المنهج بغرض توجيه عقله هو ،ومن يقتنع به عليه أن يتقن استخدامه.</a:t>
            </a:r>
            <a:endParaRPr lang="en-US" dirty="0" smtClean="0"/>
          </a:p>
          <a:p>
            <a:pPr algn="r" rtl="1"/>
            <a:endParaRPr lang="ar-SA"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معني المنهج وأهميته</a:t>
            </a:r>
            <a:r>
              <a:rPr lang="en-US" dirty="0" smtClean="0"/>
              <a:t/>
            </a:r>
            <a:br>
              <a:rPr lang="en-US" dirty="0" smtClean="0"/>
            </a:br>
            <a:endParaRPr lang="en-US" dirty="0"/>
          </a:p>
        </p:txBody>
      </p:sp>
      <p:sp>
        <p:nvSpPr>
          <p:cNvPr id="3" name="Content Placeholder 2"/>
          <p:cNvSpPr>
            <a:spLocks noGrp="1"/>
          </p:cNvSpPr>
          <p:nvPr>
            <p:ph idx="1"/>
          </p:nvPr>
        </p:nvSpPr>
        <p:spPr>
          <a:xfrm>
            <a:off x="228600" y="1295400"/>
            <a:ext cx="8610600" cy="5105400"/>
          </a:xfrm>
        </p:spPr>
        <p:txBody>
          <a:bodyPr>
            <a:normAutofit fontScale="85000" lnSpcReduction="10000"/>
          </a:bodyPr>
          <a:lstStyle/>
          <a:p>
            <a:pPr algn="r" rtl="1"/>
            <a:r>
              <a:rPr lang="ar-EG" dirty="0" smtClean="0"/>
              <a:t>بدأت العناية بالمنهج مع "بيكون" وكتابه "الأرجانون الجديد</a:t>
            </a:r>
            <a:r>
              <a:rPr lang="ar-SA" dirty="0" smtClean="0"/>
              <a:t>“</a:t>
            </a:r>
            <a:r>
              <a:rPr lang="ar-EG" dirty="0" smtClean="0"/>
              <a:t>. ودعي فيه إلي ضرورة التخلص من الخضوع للسلطة بكل أنواعها.ولذا كان لزاماً علي الفلاسفة من بعده البحث عن منهج جيد يطمئنوا إليه ويهتدون به . قدم بيكون منهجه الاستقرائي ونقده للقياس الأرسطي ثم جاء ديكارت بمنهجه الاستنباطي، ليؤكد أن من لا يملك منهج لا يستطيع أن يصل إلي الحق إلا بالصدفة.</a:t>
            </a:r>
            <a:endParaRPr lang="en-US" dirty="0" smtClean="0"/>
          </a:p>
          <a:p>
            <a:pPr algn="r" rtl="1"/>
            <a:r>
              <a:rPr lang="ar-EG" b="1" dirty="0" smtClean="0"/>
              <a:t>تعريف ديكارت للمنهج </a:t>
            </a:r>
            <a:r>
              <a:rPr lang="ar-SA" b="1" dirty="0" smtClean="0"/>
              <a:t>:  </a:t>
            </a:r>
            <a:r>
              <a:rPr lang="ar-EG" dirty="0" smtClean="0"/>
              <a:t>جملة قواعد مؤكدة بسيطة</a:t>
            </a:r>
            <a:r>
              <a:rPr lang="ar-SA" dirty="0" smtClean="0"/>
              <a:t>،</a:t>
            </a:r>
            <a:r>
              <a:rPr lang="ar-EG" dirty="0" smtClean="0"/>
              <a:t> إذا راعاها الإنسان مراعاة دقيقة كان في مأمن من أن يحسب صوبا ما هو خطأ، واستطاع دون أن يستنفذ قواه في جهود ضائعة- بل علي العكس مع ازدياد علمه زيادة مطردة- أن يصل بذهنه إلي اليقين في جميع ما يستطيع معرفته. </a:t>
            </a:r>
            <a:endParaRPr lang="ar-SA" dirty="0" smtClean="0"/>
          </a:p>
          <a:p>
            <a:pPr algn="r" rtl="1"/>
            <a:r>
              <a:rPr lang="ar-EG" dirty="0" smtClean="0"/>
              <a:t>العقل أعدل الأشياء قسمة بين الناس</a:t>
            </a:r>
            <a:r>
              <a:rPr lang="ar-SA" dirty="0" smtClean="0"/>
              <a:t>،</a:t>
            </a:r>
            <a:r>
              <a:rPr lang="ar-EG" dirty="0" smtClean="0"/>
              <a:t> </a:t>
            </a:r>
            <a:r>
              <a:rPr lang="ar-SA" dirty="0" smtClean="0"/>
              <a:t> ولذلك </a:t>
            </a:r>
            <a:r>
              <a:rPr lang="ar-EG" dirty="0" smtClean="0"/>
              <a:t>كان عنوان كتابه في المنهج هو "المنهج لأحكام قيادة العقل وللبحث عن الحقيقة في العلوم". فالعقل إذا اعتاد علي قواعد المنهج استطاع أن يطبقها في أي مجال من المجالات.</a:t>
            </a:r>
            <a:endParaRPr lang="en-US" dirty="0" smtClean="0"/>
          </a:p>
          <a:p>
            <a:pPr algn="r" rtl="1"/>
            <a:endParaRPr lang="ar-SA"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ar-SA" dirty="0" smtClean="0"/>
              <a:t>المبادئ التي يقوم عليها المنهج</a:t>
            </a:r>
            <a:endParaRPr lang="en-US" dirty="0"/>
          </a:p>
        </p:txBody>
      </p:sp>
      <p:sp>
        <p:nvSpPr>
          <p:cNvPr id="3" name="Content Placeholder 2"/>
          <p:cNvSpPr>
            <a:spLocks noGrp="1"/>
          </p:cNvSpPr>
          <p:nvPr>
            <p:ph idx="1"/>
          </p:nvPr>
        </p:nvSpPr>
        <p:spPr>
          <a:xfrm>
            <a:off x="304800" y="1143000"/>
            <a:ext cx="8610600" cy="5562600"/>
          </a:xfrm>
        </p:spPr>
        <p:txBody>
          <a:bodyPr>
            <a:normAutofit fontScale="85000" lnSpcReduction="10000"/>
          </a:bodyPr>
          <a:lstStyle/>
          <a:p>
            <a:pPr algn="r" rtl="1"/>
            <a:r>
              <a:rPr lang="ar-SA" dirty="0" smtClean="0"/>
              <a:t>اعتمد</a:t>
            </a:r>
            <a:r>
              <a:rPr lang="ar-EG" dirty="0" smtClean="0"/>
              <a:t> علي الحدس والاستنباط </a:t>
            </a:r>
            <a:r>
              <a:rPr lang="ar-EG" dirty="0" err="1" smtClean="0"/>
              <a:t>و</a:t>
            </a:r>
            <a:r>
              <a:rPr lang="ar-SA" dirty="0" smtClean="0"/>
              <a:t>ا</a:t>
            </a:r>
            <a:r>
              <a:rPr lang="ar-EG" dirty="0" smtClean="0"/>
              <a:t>ستبعد القياس أو المنطق القديم لأنه </a:t>
            </a:r>
            <a:r>
              <a:rPr lang="ar-SA" dirty="0" smtClean="0"/>
              <a:t>:</a:t>
            </a:r>
          </a:p>
          <a:p>
            <a:pPr algn="r" rtl="1"/>
            <a:r>
              <a:rPr lang="ar-EG" dirty="0" smtClean="0"/>
              <a:t>منهج عقيم لا يعتني بمضمون الفكر، بل يعتني فقط بصورتها وبنائه. </a:t>
            </a:r>
            <a:endParaRPr lang="ar-SA" dirty="0" smtClean="0"/>
          </a:p>
          <a:p>
            <a:pPr algn="r" rtl="1"/>
            <a:r>
              <a:rPr lang="ar-EG" dirty="0" smtClean="0"/>
              <a:t>وقيمة القياس لا تتعدي كونه</a:t>
            </a:r>
            <a:r>
              <a:rPr lang="ar-SA" dirty="0" smtClean="0"/>
              <a:t>:</a:t>
            </a:r>
            <a:r>
              <a:rPr lang="ar-EG" dirty="0" smtClean="0"/>
              <a:t> صورة لعرض الحقائق التي تم كشفها من قبل</a:t>
            </a:r>
            <a:r>
              <a:rPr lang="ar-SA" dirty="0" smtClean="0"/>
              <a:t>-وهو</a:t>
            </a:r>
            <a:r>
              <a:rPr lang="ar-EG" dirty="0" smtClean="0"/>
              <a:t> مجرد استخلاص لحقيقة منطوية في حقيقة أخري</a:t>
            </a:r>
            <a:r>
              <a:rPr lang="ar-SA" dirty="0" smtClean="0"/>
              <a:t> -</a:t>
            </a:r>
            <a:r>
              <a:rPr lang="ar-EG" dirty="0" smtClean="0"/>
              <a:t>ولا يقدم كشفاً لحقائق جديدة </a:t>
            </a:r>
            <a:r>
              <a:rPr lang="ar-SA" dirty="0" smtClean="0"/>
              <a:t>- </a:t>
            </a:r>
            <a:r>
              <a:rPr lang="ar-EG" dirty="0" smtClean="0"/>
              <a:t>ولا يصلح  كأداة للتقدم في العلم. </a:t>
            </a:r>
            <a:endParaRPr lang="en-US" dirty="0" smtClean="0"/>
          </a:p>
          <a:p>
            <a:pPr algn="r" rtl="1"/>
            <a:r>
              <a:rPr lang="ar-EG" b="1" dirty="0" smtClean="0"/>
              <a:t>الحدس: </a:t>
            </a:r>
            <a:r>
              <a:rPr lang="ar-SA" b="1" dirty="0" smtClean="0"/>
              <a:t>( </a:t>
            </a:r>
            <a:r>
              <a:rPr lang="ar-EG" dirty="0" smtClean="0"/>
              <a:t>وهو الرؤية العقلية المباشرة التي يُدرك بها الذهن بعض الحقائق التي تذعن لها النفس وتوقن بها يقينا لا سبيل إلي دفعه</a:t>
            </a:r>
            <a:r>
              <a:rPr lang="ar-SA" dirty="0" smtClean="0"/>
              <a:t>)</a:t>
            </a:r>
            <a:r>
              <a:rPr lang="ar-EG" dirty="0" smtClean="0"/>
              <a:t>. </a:t>
            </a:r>
            <a:endParaRPr lang="ar-SA" dirty="0" smtClean="0"/>
          </a:p>
          <a:p>
            <a:pPr algn="r" rtl="1"/>
            <a:r>
              <a:rPr lang="ar-EG" dirty="0" smtClean="0"/>
              <a:t>فالحدس نظرة عقلية بلغت من الوضوح والتميز درجة يزول معها كل شك، وهو فعل عقلي لا يتعلق بالحواس ولا بالخيال وإنما يختص بالذهن الخالص.</a:t>
            </a:r>
            <a:endParaRPr lang="ar-SA" dirty="0" smtClean="0"/>
          </a:p>
          <a:p>
            <a:pPr algn="r" rtl="1"/>
            <a:r>
              <a:rPr lang="ar-EG" dirty="0" smtClean="0"/>
              <a:t>يقول ديكارت في كتابه قواعد لهداية الذهن"أقصد بالحدس" لا شهادة الحواس- وهي متغيرة -ولا الحكم الخداع حكم الخيال، وإنما أقصد به الفكرة المتينة التي تقوم في ذهن خالص منتبه وتصدر عن النور العقلي وحده".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الحدس والاستنباط</a:t>
            </a:r>
            <a:endParaRPr lang="en-US" dirty="0"/>
          </a:p>
        </p:txBody>
      </p:sp>
      <p:sp>
        <p:nvSpPr>
          <p:cNvPr id="3" name="Content Placeholder 2"/>
          <p:cNvSpPr>
            <a:spLocks noGrp="1"/>
          </p:cNvSpPr>
          <p:nvPr>
            <p:ph idx="1"/>
          </p:nvPr>
        </p:nvSpPr>
        <p:spPr>
          <a:xfrm>
            <a:off x="228600" y="1143000"/>
            <a:ext cx="8610600" cy="5562600"/>
          </a:xfrm>
        </p:spPr>
        <p:txBody>
          <a:bodyPr>
            <a:normAutofit fontScale="85000" lnSpcReduction="20000"/>
          </a:bodyPr>
          <a:lstStyle/>
          <a:p>
            <a:pPr algn="r" rtl="1"/>
            <a:r>
              <a:rPr lang="ar-EG" dirty="0" smtClean="0"/>
              <a:t>الحدس ليس قاصراً علي المعاني والأفكار، بل يتناول الحقائق التي لا شك فيها والطبائع البسيطة.والطبائع البسيطة هي الخواص الطبيعية المجردة التي تدرك بالذهن إدراكا مباشراً. و يمكن أن تستخلص من الطبائع البسيطة جميع الطبائع الأخرى مثل: الوجود- الوحدة- الامتداد – الحركة .....إلخ. والطبائع البسيطة معصومة من الخطأ. </a:t>
            </a:r>
            <a:r>
              <a:rPr lang="ar-EG" dirty="0" smtClean="0">
                <a:solidFill>
                  <a:schemeClr val="accent2">
                    <a:lumMod val="50000"/>
                  </a:schemeClr>
                </a:solidFill>
              </a:rPr>
              <a:t>فالفكرة في ذاتها فكرة صحيحة، طالما تميزت بالوضوح والتميز.</a:t>
            </a:r>
            <a:endParaRPr lang="en-US" dirty="0" smtClean="0">
              <a:solidFill>
                <a:schemeClr val="accent2">
                  <a:lumMod val="50000"/>
                </a:schemeClr>
              </a:solidFill>
            </a:endParaRPr>
          </a:p>
          <a:p>
            <a:pPr algn="r" rtl="1"/>
            <a:r>
              <a:rPr lang="ar-EG" b="1" dirty="0" smtClean="0"/>
              <a:t>الاستنباط:</a:t>
            </a:r>
            <a:r>
              <a:rPr lang="ar-EG" dirty="0" smtClean="0"/>
              <a:t> هو قوة نفهم بها حقيقة ما علي أنها نتيجة حقيقة أخرى نحن علي يقين منها ويعرف الاستنباط بأنه "فعل ذهني بواسطته نستخلص من شيء لنا به معرفة يقينية نتائج تلزم عنه، أو هو عملية ننتقل فيها من حد إلي الحد الذي يليه أو يلزم عنه بالضرورة وعلي نحو مباشر ثم من الحد الثاني إلي الحد الثالث بالضرورة وهكذا</a:t>
            </a:r>
            <a:r>
              <a:rPr lang="ar-SA" dirty="0" smtClean="0"/>
              <a:t>.</a:t>
            </a:r>
          </a:p>
          <a:p>
            <a:pPr algn="r" rtl="1"/>
            <a:r>
              <a:rPr lang="ar-EG" b="1" dirty="0" smtClean="0">
                <a:solidFill>
                  <a:schemeClr val="accent2">
                    <a:lumMod val="50000"/>
                  </a:schemeClr>
                </a:solidFill>
              </a:rPr>
              <a:t>فالحدس معرفة مباشرة لا زمن فيها. </a:t>
            </a:r>
            <a:r>
              <a:rPr lang="ar-EG" b="1" dirty="0" smtClean="0">
                <a:solidFill>
                  <a:schemeClr val="tx2">
                    <a:lumMod val="50000"/>
                  </a:schemeClr>
                </a:solidFill>
              </a:rPr>
              <a:t>والاستنباط يحتاج إلي زمن ويحتاج لملكه الذاكرة</a:t>
            </a:r>
            <a:r>
              <a:rPr lang="ar-EG" dirty="0" smtClean="0"/>
              <a:t>. والذاكرة كثيرا ما تخون الإنسان. فقيمة الحدس تأتي من كونه فعل عقلي بسيط متميز ولا يحتاج الذهن إلي تعلمه ولذلك لا يسيء الذهن القيام به. أما الاستنباط فهو سلسلة من الحدوس. والعقل بفطرته قادر علي القيام بالحدس والاستنباط.</a:t>
            </a:r>
            <a:endParaRPr lang="ar-SA"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الفرق بين الاستنباط والقياس</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lgn="r" rtl="1">
              <a:buFont typeface="+mj-lt"/>
              <a:buAutoNum type="arabicPeriod"/>
            </a:pPr>
            <a:r>
              <a:rPr lang="ar-EG" dirty="0" smtClean="0"/>
              <a:t>الاستنباط رابطة بين حقائق في حين أن القياس رابطة بين أفكار.</a:t>
            </a:r>
            <a:endParaRPr lang="en-US" dirty="0" smtClean="0"/>
          </a:p>
          <a:p>
            <a:pPr marL="514350" indent="-514350" algn="r" rtl="1">
              <a:buFont typeface="+mj-lt"/>
              <a:buAutoNum type="arabicPeriod"/>
            </a:pPr>
            <a:r>
              <a:rPr lang="ar-EG" dirty="0" smtClean="0"/>
              <a:t> الاستنباط يعرف بالحدس معرفة بديهية في حين أن الحدود الثلاث في القياس خاضعة لقواعد معقدة يتم تطبقها بطريقة آلية لنعرف الأقيسة المنتجة والغير المنتجة.</a:t>
            </a:r>
            <a:endParaRPr lang="en-US" dirty="0" smtClean="0"/>
          </a:p>
          <a:p>
            <a:pPr marL="514350" indent="-514350" algn="r" rtl="1">
              <a:buFont typeface="+mj-lt"/>
              <a:buAutoNum type="arabicPeriod"/>
            </a:pPr>
            <a:r>
              <a:rPr lang="ar-EG" dirty="0" smtClean="0"/>
              <a:t> الاستنباط حركة فكرية موصولة، حركة الفكر الذي يري الأشياء رؤية بديهية شيء تلو الأخرى في حين يقوم القياس علي علاقات ثابتة سواء أدركت أم لم تدرك.</a:t>
            </a:r>
            <a:endParaRPr lang="en-US" dirty="0" smtClean="0"/>
          </a:p>
          <a:p>
            <a:pPr marL="514350" indent="-514350" algn="r" rtl="1">
              <a:buFont typeface="+mj-lt"/>
              <a:buAutoNum type="arabicPeriod"/>
            </a:pPr>
            <a:r>
              <a:rPr lang="ar-EG" dirty="0" smtClean="0"/>
              <a:t> الاستنباط يتعامل مع قضايا يقينية. أما القياس فيفسح المجال للقضايا الاحتمالية الظنية خصوص في مجال الجدل والخطابة.</a:t>
            </a:r>
            <a:endParaRPr lang="en-US" dirty="0" smtClean="0"/>
          </a:p>
          <a:p>
            <a:pPr marL="514350" indent="-514350" algn="r" rtl="1">
              <a:buFont typeface="+mj-lt"/>
              <a:buAutoNum type="arabicPeriod"/>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a:normAutofit fontScale="90000"/>
          </a:bodyPr>
          <a:lstStyle/>
          <a:p>
            <a:r>
              <a:rPr lang="ar-EG" b="1" dirty="0" smtClean="0"/>
              <a:t>ما هي قواعد المنهج؟</a:t>
            </a:r>
            <a:r>
              <a:rPr lang="en-US" dirty="0" smtClean="0"/>
              <a:t/>
            </a:r>
            <a:br>
              <a:rPr lang="en-US" dirty="0" smtClean="0"/>
            </a:br>
            <a:endParaRPr lang="en-US" dirty="0"/>
          </a:p>
        </p:txBody>
      </p:sp>
      <p:sp>
        <p:nvSpPr>
          <p:cNvPr id="3" name="Content Placeholder 2"/>
          <p:cNvSpPr>
            <a:spLocks noGrp="1"/>
          </p:cNvSpPr>
          <p:nvPr>
            <p:ph idx="1"/>
          </p:nvPr>
        </p:nvSpPr>
        <p:spPr>
          <a:xfrm>
            <a:off x="228600" y="685800"/>
            <a:ext cx="8915400" cy="6172200"/>
          </a:xfrm>
        </p:spPr>
        <p:txBody>
          <a:bodyPr>
            <a:normAutofit fontScale="85000" lnSpcReduction="20000"/>
          </a:bodyPr>
          <a:lstStyle/>
          <a:p>
            <a:pPr algn="r" rtl="1"/>
            <a:r>
              <a:rPr lang="ar-EG" b="1" dirty="0" smtClean="0"/>
              <a:t>لقاعدة الأولى (قاعدة البداهة)</a:t>
            </a:r>
            <a:endParaRPr lang="en-US" dirty="0" smtClean="0"/>
          </a:p>
          <a:p>
            <a:pPr algn="r" rtl="1"/>
            <a:r>
              <a:rPr lang="ar-EG" i="1" dirty="0" smtClean="0"/>
              <a:t>"أن لا أتلقي علي الإطلاق شيئا علي أنه حق ما لم أـتبين بالبداهة أنه كذلك، بمعني أن أبذل الجهد في اجتناب التعجل وعدم التشبث بالأحكام السابقة، وأن لا أدخل في أحكامي إلا ما يتمثل لعقلي في وضوح وتميز يزول معهما كل شك".</a:t>
            </a:r>
            <a:endParaRPr lang="ar-SA" i="1" dirty="0" smtClean="0"/>
          </a:p>
          <a:p>
            <a:pPr algn="r" rtl="1"/>
            <a:r>
              <a:rPr lang="ar-EG" dirty="0" smtClean="0"/>
              <a:t>وتوحي القاعدة الأولي بتجنب أمرين هما السبب في وقوع الناس في الخطأ وتحول بينهم وبين الوصول للحق وهما:</a:t>
            </a:r>
            <a:endParaRPr lang="en-US" dirty="0" smtClean="0"/>
          </a:p>
          <a:p>
            <a:pPr algn="r" rtl="1"/>
            <a:r>
              <a:rPr lang="ar-EG" b="1" dirty="0" smtClean="0"/>
              <a:t>*التعجل:</a:t>
            </a:r>
            <a:r>
              <a:rPr lang="ar-EG" dirty="0" smtClean="0"/>
              <a:t> أي إطلاق الأحكام بدون تريث وقبل أن يصل الذهن إلي البداهة التامة.</a:t>
            </a:r>
            <a:endParaRPr lang="en-US" dirty="0" smtClean="0"/>
          </a:p>
          <a:p>
            <a:pPr algn="r" rtl="1"/>
            <a:r>
              <a:rPr lang="ar-EG" dirty="0" smtClean="0"/>
              <a:t>*</a:t>
            </a:r>
            <a:r>
              <a:rPr lang="ar-EG" b="1" dirty="0" smtClean="0"/>
              <a:t>والحكم المسبق</a:t>
            </a:r>
            <a:r>
              <a:rPr lang="ar-EG" dirty="0" smtClean="0"/>
              <a:t>: وهو الحكم الذي لا يقوم علي تدبر الأمر والتمهل، وهي الأحكام العالقة في أذهاننا منذ الطفولة.</a:t>
            </a:r>
            <a:endParaRPr lang="ar-SA" dirty="0" smtClean="0"/>
          </a:p>
          <a:p>
            <a:pPr algn="r" rtl="1"/>
            <a:r>
              <a:rPr lang="ar-EG" dirty="0" smtClean="0"/>
              <a:t> </a:t>
            </a:r>
            <a:r>
              <a:rPr lang="ar-EG" b="1" dirty="0" smtClean="0">
                <a:solidFill>
                  <a:schemeClr val="tx2">
                    <a:lumMod val="50000"/>
                  </a:schemeClr>
                </a:solidFill>
              </a:rPr>
              <a:t>تلخص هذه القاعدة ثورة ديكارت علي السلطة.وضرورة أن يتحرر الإنسان من كل سلطة إلا سلطة العقل. </a:t>
            </a:r>
            <a:r>
              <a:rPr lang="ar-EG" dirty="0" smtClean="0"/>
              <a:t>في بحثه في المسائل العلمية أو الفلسفية  يجب عليه أن لا يخضع إلا لسلطان البداهة والوضوح. ويقصد هنا البداهة العقلية وليست بداهة الأشياء الحسية ،لأن الحواس خادعة.ونصل إلي البداهة( المعرفة الواضحة المتميزة )عن طريق الحدس. فالحقيقة تعرف بالغريزة العقلية المغروسة فينا بوصفنا بشرًا. البداهة هي النور الفطري الذي يمثله الحدس العقلي</a:t>
            </a:r>
            <a:endParaRPr lang="ar-SA" dirty="0" smtClean="0"/>
          </a:p>
          <a:p>
            <a:pPr algn="r" rtl="1"/>
            <a:endParaRPr lang="en-US"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pPr rtl="1"/>
            <a:r>
              <a:rPr lang="ar-SA" dirty="0" smtClean="0"/>
              <a:t>أنواع الأفكار</a:t>
            </a:r>
            <a:endParaRPr lang="en-US" dirty="0"/>
          </a:p>
        </p:txBody>
      </p:sp>
      <p:sp>
        <p:nvSpPr>
          <p:cNvPr id="3" name="Content Placeholder 2"/>
          <p:cNvSpPr>
            <a:spLocks noGrp="1"/>
          </p:cNvSpPr>
          <p:nvPr>
            <p:ph idx="1"/>
          </p:nvPr>
        </p:nvSpPr>
        <p:spPr>
          <a:xfrm>
            <a:off x="228600" y="1143000"/>
            <a:ext cx="8610600" cy="5715000"/>
          </a:xfrm>
        </p:spPr>
        <p:txBody>
          <a:bodyPr>
            <a:noAutofit/>
          </a:bodyPr>
          <a:lstStyle/>
          <a:p>
            <a:pPr algn="r" rtl="1"/>
            <a:r>
              <a:rPr lang="ar-EG" sz="2800" b="1" dirty="0" smtClean="0"/>
              <a:t> الفكرة الواضحة</a:t>
            </a:r>
            <a:r>
              <a:rPr lang="ar-EG" sz="2800" dirty="0" smtClean="0"/>
              <a:t>(</a:t>
            </a:r>
            <a:r>
              <a:rPr lang="en-US" sz="2800" dirty="0" smtClean="0"/>
              <a:t>Clear Idea</a:t>
            </a:r>
            <a:r>
              <a:rPr lang="ar-EG" sz="2800" dirty="0" smtClean="0"/>
              <a:t>) بأنها: الفكرة الحاضرة والمتجلية لذهن منتبه </a:t>
            </a:r>
            <a:r>
              <a:rPr lang="ar-EG" sz="2800" dirty="0" smtClean="0">
                <a:solidFill>
                  <a:schemeClr val="tx2">
                    <a:lumMod val="50000"/>
                  </a:schemeClr>
                </a:solidFill>
              </a:rPr>
              <a:t>فهي الفكرة التي يدركها الذهن علي نحو مباشر وعكسها الفكرة الغامضة </a:t>
            </a:r>
            <a:r>
              <a:rPr lang="ar-EG" sz="2800" dirty="0" smtClean="0"/>
              <a:t>التي لا يبقي منها إلا تذكرنا بأننا عرفنا مضمونها في السابق.	</a:t>
            </a:r>
            <a:endParaRPr lang="en-US" sz="2800" dirty="0" smtClean="0"/>
          </a:p>
          <a:p>
            <a:pPr algn="r" rtl="1"/>
            <a:r>
              <a:rPr lang="ar-EG" sz="2800" b="1" dirty="0" smtClean="0"/>
              <a:t>الفكرة المتميزة (</a:t>
            </a:r>
            <a:r>
              <a:rPr lang="en-US" sz="2800" b="1" dirty="0" smtClean="0"/>
              <a:t>Distinction Idea</a:t>
            </a:r>
            <a:r>
              <a:rPr lang="ar-EG" sz="2800" b="1" dirty="0" smtClean="0"/>
              <a:t>): </a:t>
            </a:r>
            <a:r>
              <a:rPr lang="ar-EG" sz="2800" dirty="0" smtClean="0"/>
              <a:t>فهي الفكرة التي تشتمل علي جميع العناصر التي تخصها ولا تشتمل علي أي عنصر لا يخصها.يقول ديكارت "أعني بالفكرة المتميزة: الفكرة التي بلغ من وضوحها واختلافها عن كل ما عداها أنها لا تحوي في ذاتها إلا ما يبدو وبجلاء لمن ينظر فيها كما ينبغي.وعلي العكس التميز يكون الالتباس</a:t>
            </a:r>
            <a:r>
              <a:rPr lang="ar-SA" sz="2800" dirty="0" smtClean="0"/>
              <a:t> </a:t>
            </a:r>
            <a:r>
              <a:rPr lang="en-US" sz="2800" dirty="0" smtClean="0"/>
              <a:t>confusion</a:t>
            </a:r>
            <a:r>
              <a:rPr lang="ar-SA" sz="2800" dirty="0" smtClean="0"/>
              <a:t> </a:t>
            </a:r>
            <a:r>
              <a:rPr lang="ar-EG" sz="2800" dirty="0" smtClean="0"/>
              <a:t>.</a:t>
            </a:r>
            <a:r>
              <a:rPr lang="ar-SA" sz="2800" dirty="0" smtClean="0"/>
              <a:t> </a:t>
            </a:r>
            <a:r>
              <a:rPr lang="ar-EG" sz="2800" dirty="0" smtClean="0"/>
              <a:t>والفكرة يكون فيها التباس بقدر ما يكون الإدراك لمضمونها مختلط بأفكار أخرى لم تدرك إلا بغموض. </a:t>
            </a:r>
            <a:endParaRPr lang="ar-SA" sz="2800" dirty="0" smtClean="0"/>
          </a:p>
          <a:p>
            <a:pPr algn="r" rtl="1"/>
            <a:r>
              <a:rPr lang="ar-EG" sz="2800" dirty="0" smtClean="0"/>
              <a:t>ويقال عن المعرفة العقلية بأنها معرفة واضحة لأنها عقلية خالصة، أما المعرفة الحسية أو الخيالية فهي ملتبسة، لأنه زاد عليها عناصر لا عقلية مصدرها الجسم.</a:t>
            </a:r>
            <a:endParaRPr lang="en-US" sz="2800" dirty="0" smtClean="0"/>
          </a:p>
          <a:p>
            <a:pPr algn="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2378</TotalTime>
  <Words>3778</Words>
  <Application>Microsoft Office PowerPoint</Application>
  <PresentationFormat>On-screen Show (4:3)</PresentationFormat>
  <Paragraphs>138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الاتجاه العقلي</vt:lpstr>
      <vt:lpstr>ديكارت</vt:lpstr>
      <vt:lpstr>المنهج</vt:lpstr>
      <vt:lpstr>معني المنهج وأهميته </vt:lpstr>
      <vt:lpstr>المبادئ التي يقوم عليها المنهج</vt:lpstr>
      <vt:lpstr>الحدس والاستنباط</vt:lpstr>
      <vt:lpstr>الفرق بين الاستنباط والقياس</vt:lpstr>
      <vt:lpstr>ما هي قواعد المنهج؟ </vt:lpstr>
      <vt:lpstr>أنواع الأفكار</vt:lpstr>
      <vt:lpstr>  القاعدة الثانية(قاعدة التحليل )  </vt:lpstr>
      <vt:lpstr>القاعدة الرابعة (قاعدة الإحصاء والمراجعة) </vt:lpstr>
      <vt:lpstr>من الشك إلي اليقين</vt:lpstr>
      <vt:lpstr>خطوات الشك  </vt:lpstr>
      <vt:lpstr>اليقين الأول</vt:lpstr>
      <vt:lpstr>فماذا بعد "الأنا أفكر"؟</vt:lpstr>
      <vt:lpstr>اليقين الثاني :من النفس إلي الله  </vt:lpstr>
      <vt:lpstr>أفكار النفس</vt:lpstr>
      <vt:lpstr>Slide 18</vt:lpstr>
      <vt:lpstr>أدلة وجود الله: الدليل الأول  </vt:lpstr>
      <vt:lpstr>الدليل الثاني </vt:lpstr>
      <vt:lpstr>الدليل الثالث </vt:lpstr>
      <vt:lpstr>من الله إلي العالم</vt:lpstr>
      <vt:lpstr>عالم الأجسام </vt:lpstr>
      <vt:lpstr>الإنسان: وعلاقة النفس بالجسم</vt:lpstr>
      <vt:lpstr>Slide 25</vt:lpstr>
      <vt:lpstr>الإنسان : الأخلاق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الاتجاه العقلي</dc:title>
  <dc:creator>afaf omar</dc:creator>
  <cp:lastModifiedBy>afaf omar</cp:lastModifiedBy>
  <cp:revision>66</cp:revision>
  <dcterms:created xsi:type="dcterms:W3CDTF">2006-08-16T00:00:00Z</dcterms:created>
  <dcterms:modified xsi:type="dcterms:W3CDTF">2014-11-30T20:07:41Z</dcterms:modified>
</cp:coreProperties>
</file>