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8" r:id="rId3"/>
    <p:sldId id="279" r:id="rId4"/>
    <p:sldId id="280"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38850"/>
    </p:cViewPr>
  </p:outlineViewPr>
  <p:notesTextViewPr>
    <p:cViewPr>
      <p:scale>
        <a:sx n="125" d="100"/>
        <a:sy n="12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B81CA2-C6A3-4192-AF9C-B886D691A1D1}"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00DD08E7-DC75-49E6-A84E-7EBEF6A95DF4}">
      <dgm:prSet phldrT="[Text]"/>
      <dgm:spPr/>
      <dgm:t>
        <a:bodyPr/>
        <a:lstStyle/>
        <a:p>
          <a:pPr algn="ctr" rtl="1"/>
          <a:r>
            <a:rPr lang="ar-SA" dirty="0" smtClean="0"/>
            <a:t>أنواع المونادات</a:t>
          </a:r>
          <a:endParaRPr lang="en-US" dirty="0"/>
        </a:p>
      </dgm:t>
    </dgm:pt>
    <dgm:pt modelId="{492F1144-B062-45C1-8308-59941B72B128}" type="parTrans" cxnId="{E11B598C-37A3-4B05-903B-5A878F2B1B20}">
      <dgm:prSet/>
      <dgm:spPr/>
      <dgm:t>
        <a:bodyPr/>
        <a:lstStyle/>
        <a:p>
          <a:pPr algn="ctr" rtl="1"/>
          <a:endParaRPr lang="en-US"/>
        </a:p>
      </dgm:t>
    </dgm:pt>
    <dgm:pt modelId="{E59D1464-6474-4EAD-A73F-387A53F1D9A6}" type="sibTrans" cxnId="{E11B598C-37A3-4B05-903B-5A878F2B1B20}">
      <dgm:prSet/>
      <dgm:spPr/>
      <dgm:t>
        <a:bodyPr/>
        <a:lstStyle/>
        <a:p>
          <a:pPr algn="ctr" rtl="1"/>
          <a:endParaRPr lang="en-US"/>
        </a:p>
      </dgm:t>
    </dgm:pt>
    <dgm:pt modelId="{FD5DDD26-7B53-47E3-8917-9F15487F3F06}">
      <dgm:prSet phldrT="[Text]"/>
      <dgm:spPr/>
      <dgm:t>
        <a:bodyPr/>
        <a:lstStyle/>
        <a:p>
          <a:pPr algn="ctr" rtl="1"/>
          <a:r>
            <a:rPr lang="ar-SA" dirty="0" smtClean="0"/>
            <a:t>المونادات المخلوقة</a:t>
          </a:r>
          <a:endParaRPr lang="en-US" dirty="0"/>
        </a:p>
      </dgm:t>
    </dgm:pt>
    <dgm:pt modelId="{D79E39E0-4B95-4C1C-8713-749909228CAB}" type="parTrans" cxnId="{274D4F90-7780-4798-B953-CDB306A431CA}">
      <dgm:prSet/>
      <dgm:spPr/>
      <dgm:t>
        <a:bodyPr/>
        <a:lstStyle/>
        <a:p>
          <a:pPr algn="ctr" rtl="1"/>
          <a:endParaRPr lang="en-US"/>
        </a:p>
      </dgm:t>
    </dgm:pt>
    <dgm:pt modelId="{610E3881-C9D7-4378-B6D4-0DCC83723AE4}" type="sibTrans" cxnId="{274D4F90-7780-4798-B953-CDB306A431CA}">
      <dgm:prSet/>
      <dgm:spPr/>
      <dgm:t>
        <a:bodyPr/>
        <a:lstStyle/>
        <a:p>
          <a:pPr algn="ctr" rtl="1"/>
          <a:endParaRPr lang="en-US"/>
        </a:p>
      </dgm:t>
    </dgm:pt>
    <dgm:pt modelId="{6DE293E4-8CAE-47DB-9A4A-AEEFE266E0E0}">
      <dgm:prSet phldrT="[Text]"/>
      <dgm:spPr/>
      <dgm:t>
        <a:bodyPr/>
        <a:lstStyle/>
        <a:p>
          <a:pPr algn="ctr" rtl="1"/>
          <a:r>
            <a:rPr lang="ar-SA" dirty="0" smtClean="0"/>
            <a:t>الموناد الخالق الله</a:t>
          </a:r>
          <a:endParaRPr lang="en-US" dirty="0"/>
        </a:p>
      </dgm:t>
    </dgm:pt>
    <dgm:pt modelId="{818E6E90-1139-4419-8B4E-4B0FD8202F00}" type="parTrans" cxnId="{C8B4E64E-ADA5-4F20-A0C4-38E73EAF9EDB}">
      <dgm:prSet/>
      <dgm:spPr/>
      <dgm:t>
        <a:bodyPr/>
        <a:lstStyle/>
        <a:p>
          <a:pPr algn="ctr" rtl="1"/>
          <a:endParaRPr lang="en-US"/>
        </a:p>
      </dgm:t>
    </dgm:pt>
    <dgm:pt modelId="{BF4B5CBE-F825-43AE-BE97-12C41BEAF4E1}" type="sibTrans" cxnId="{C8B4E64E-ADA5-4F20-A0C4-38E73EAF9EDB}">
      <dgm:prSet/>
      <dgm:spPr/>
      <dgm:t>
        <a:bodyPr/>
        <a:lstStyle/>
        <a:p>
          <a:pPr algn="ctr" rtl="1"/>
          <a:endParaRPr lang="en-US"/>
        </a:p>
      </dgm:t>
    </dgm:pt>
    <dgm:pt modelId="{B30209A6-0ED0-40E9-AB42-A000884FDD01}" type="pres">
      <dgm:prSet presAssocID="{22B81CA2-C6A3-4192-AF9C-B886D691A1D1}" presName="Name0" presStyleCnt="0">
        <dgm:presLayoutVars>
          <dgm:dir/>
          <dgm:resizeHandles val="exact"/>
        </dgm:presLayoutVars>
      </dgm:prSet>
      <dgm:spPr/>
      <dgm:t>
        <a:bodyPr/>
        <a:lstStyle/>
        <a:p>
          <a:endParaRPr lang="en-US"/>
        </a:p>
      </dgm:t>
    </dgm:pt>
    <dgm:pt modelId="{C5FDB636-14DA-4693-B858-5F6532C07517}" type="pres">
      <dgm:prSet presAssocID="{00DD08E7-DC75-49E6-A84E-7EBEF6A95DF4}" presName="node" presStyleLbl="node1" presStyleIdx="0" presStyleCnt="3" custRadScaleRad="104491" custRadScaleInc="-3873">
        <dgm:presLayoutVars>
          <dgm:bulletEnabled val="1"/>
        </dgm:presLayoutVars>
      </dgm:prSet>
      <dgm:spPr/>
      <dgm:t>
        <a:bodyPr/>
        <a:lstStyle/>
        <a:p>
          <a:endParaRPr lang="en-US"/>
        </a:p>
      </dgm:t>
    </dgm:pt>
    <dgm:pt modelId="{1DA7A30D-4222-4AE1-A30E-712A4CBF3C72}" type="pres">
      <dgm:prSet presAssocID="{E59D1464-6474-4EAD-A73F-387A53F1D9A6}" presName="sibTrans" presStyleLbl="sibTrans2D1" presStyleIdx="0" presStyleCnt="3"/>
      <dgm:spPr/>
      <dgm:t>
        <a:bodyPr/>
        <a:lstStyle/>
        <a:p>
          <a:endParaRPr lang="en-US"/>
        </a:p>
      </dgm:t>
    </dgm:pt>
    <dgm:pt modelId="{DB0D5B77-7756-447B-B95B-D687981B667C}" type="pres">
      <dgm:prSet presAssocID="{E59D1464-6474-4EAD-A73F-387A53F1D9A6}" presName="connectorText" presStyleLbl="sibTrans2D1" presStyleIdx="0" presStyleCnt="3"/>
      <dgm:spPr/>
      <dgm:t>
        <a:bodyPr/>
        <a:lstStyle/>
        <a:p>
          <a:endParaRPr lang="en-US"/>
        </a:p>
      </dgm:t>
    </dgm:pt>
    <dgm:pt modelId="{FACC3CF5-0F24-4BF1-87E0-CE999E810E9C}" type="pres">
      <dgm:prSet presAssocID="{FD5DDD26-7B53-47E3-8917-9F15487F3F06}" presName="node" presStyleLbl="node1" presStyleIdx="1" presStyleCnt="3">
        <dgm:presLayoutVars>
          <dgm:bulletEnabled val="1"/>
        </dgm:presLayoutVars>
      </dgm:prSet>
      <dgm:spPr/>
      <dgm:t>
        <a:bodyPr/>
        <a:lstStyle/>
        <a:p>
          <a:endParaRPr lang="en-US"/>
        </a:p>
      </dgm:t>
    </dgm:pt>
    <dgm:pt modelId="{93523146-7F6B-4B02-BD0E-63454AA386EF}" type="pres">
      <dgm:prSet presAssocID="{610E3881-C9D7-4378-B6D4-0DCC83723AE4}" presName="sibTrans" presStyleLbl="sibTrans2D1" presStyleIdx="1" presStyleCnt="3"/>
      <dgm:spPr/>
      <dgm:t>
        <a:bodyPr/>
        <a:lstStyle/>
        <a:p>
          <a:endParaRPr lang="en-US"/>
        </a:p>
      </dgm:t>
    </dgm:pt>
    <dgm:pt modelId="{0436FDA5-FF7E-4B51-A6DD-7CAAD8A9E339}" type="pres">
      <dgm:prSet presAssocID="{610E3881-C9D7-4378-B6D4-0DCC83723AE4}" presName="connectorText" presStyleLbl="sibTrans2D1" presStyleIdx="1" presStyleCnt="3"/>
      <dgm:spPr/>
      <dgm:t>
        <a:bodyPr/>
        <a:lstStyle/>
        <a:p>
          <a:endParaRPr lang="en-US"/>
        </a:p>
      </dgm:t>
    </dgm:pt>
    <dgm:pt modelId="{E271AA5B-7E57-480C-9D2C-2E9C251920F1}" type="pres">
      <dgm:prSet presAssocID="{6DE293E4-8CAE-47DB-9A4A-AEEFE266E0E0}" presName="node" presStyleLbl="node1" presStyleIdx="2" presStyleCnt="3">
        <dgm:presLayoutVars>
          <dgm:bulletEnabled val="1"/>
        </dgm:presLayoutVars>
      </dgm:prSet>
      <dgm:spPr/>
      <dgm:t>
        <a:bodyPr/>
        <a:lstStyle/>
        <a:p>
          <a:endParaRPr lang="en-US"/>
        </a:p>
      </dgm:t>
    </dgm:pt>
    <dgm:pt modelId="{113A0363-481C-43CE-BDFE-EFA5A89979F8}" type="pres">
      <dgm:prSet presAssocID="{BF4B5CBE-F825-43AE-BE97-12C41BEAF4E1}" presName="sibTrans" presStyleLbl="sibTrans2D1" presStyleIdx="2" presStyleCnt="3"/>
      <dgm:spPr/>
      <dgm:t>
        <a:bodyPr/>
        <a:lstStyle/>
        <a:p>
          <a:endParaRPr lang="en-US"/>
        </a:p>
      </dgm:t>
    </dgm:pt>
    <dgm:pt modelId="{B8DF620B-36D7-41F4-9167-B5168257DBF1}" type="pres">
      <dgm:prSet presAssocID="{BF4B5CBE-F825-43AE-BE97-12C41BEAF4E1}" presName="connectorText" presStyleLbl="sibTrans2D1" presStyleIdx="2" presStyleCnt="3"/>
      <dgm:spPr/>
      <dgm:t>
        <a:bodyPr/>
        <a:lstStyle/>
        <a:p>
          <a:endParaRPr lang="en-US"/>
        </a:p>
      </dgm:t>
    </dgm:pt>
  </dgm:ptLst>
  <dgm:cxnLst>
    <dgm:cxn modelId="{6CFE4067-6A3C-4AFE-A9A4-9F148CA0F012}" type="presOf" srcId="{610E3881-C9D7-4378-B6D4-0DCC83723AE4}" destId="{93523146-7F6B-4B02-BD0E-63454AA386EF}" srcOrd="0" destOrd="0" presId="urn:microsoft.com/office/officeart/2005/8/layout/cycle7"/>
    <dgm:cxn modelId="{3C2BA2C8-4BB0-4A95-980B-2557A36D81A0}" type="presOf" srcId="{BF4B5CBE-F825-43AE-BE97-12C41BEAF4E1}" destId="{113A0363-481C-43CE-BDFE-EFA5A89979F8}" srcOrd="0" destOrd="0" presId="urn:microsoft.com/office/officeart/2005/8/layout/cycle7"/>
    <dgm:cxn modelId="{09CEFBA6-FAF2-4B59-8A1A-6B8483889977}" type="presOf" srcId="{E59D1464-6474-4EAD-A73F-387A53F1D9A6}" destId="{1DA7A30D-4222-4AE1-A30E-712A4CBF3C72}" srcOrd="0" destOrd="0" presId="urn:microsoft.com/office/officeart/2005/8/layout/cycle7"/>
    <dgm:cxn modelId="{29A3ACF9-4545-40B2-B8E2-0395AE85D7DF}" type="presOf" srcId="{00DD08E7-DC75-49E6-A84E-7EBEF6A95DF4}" destId="{C5FDB636-14DA-4693-B858-5F6532C07517}" srcOrd="0" destOrd="0" presId="urn:microsoft.com/office/officeart/2005/8/layout/cycle7"/>
    <dgm:cxn modelId="{9592043C-6BB7-4A30-AE76-EECB806A0A25}" type="presOf" srcId="{BF4B5CBE-F825-43AE-BE97-12C41BEAF4E1}" destId="{B8DF620B-36D7-41F4-9167-B5168257DBF1}" srcOrd="1" destOrd="0" presId="urn:microsoft.com/office/officeart/2005/8/layout/cycle7"/>
    <dgm:cxn modelId="{9C78A49E-C51A-4A4D-9B36-BB0F59E6DA37}" type="presOf" srcId="{22B81CA2-C6A3-4192-AF9C-B886D691A1D1}" destId="{B30209A6-0ED0-40E9-AB42-A000884FDD01}" srcOrd="0" destOrd="0" presId="urn:microsoft.com/office/officeart/2005/8/layout/cycle7"/>
    <dgm:cxn modelId="{E11B598C-37A3-4B05-903B-5A878F2B1B20}" srcId="{22B81CA2-C6A3-4192-AF9C-B886D691A1D1}" destId="{00DD08E7-DC75-49E6-A84E-7EBEF6A95DF4}" srcOrd="0" destOrd="0" parTransId="{492F1144-B062-45C1-8308-59941B72B128}" sibTransId="{E59D1464-6474-4EAD-A73F-387A53F1D9A6}"/>
    <dgm:cxn modelId="{274D4F90-7780-4798-B953-CDB306A431CA}" srcId="{22B81CA2-C6A3-4192-AF9C-B886D691A1D1}" destId="{FD5DDD26-7B53-47E3-8917-9F15487F3F06}" srcOrd="1" destOrd="0" parTransId="{D79E39E0-4B95-4C1C-8713-749909228CAB}" sibTransId="{610E3881-C9D7-4378-B6D4-0DCC83723AE4}"/>
    <dgm:cxn modelId="{C8B4E64E-ADA5-4F20-A0C4-38E73EAF9EDB}" srcId="{22B81CA2-C6A3-4192-AF9C-B886D691A1D1}" destId="{6DE293E4-8CAE-47DB-9A4A-AEEFE266E0E0}" srcOrd="2" destOrd="0" parTransId="{818E6E90-1139-4419-8B4E-4B0FD8202F00}" sibTransId="{BF4B5CBE-F825-43AE-BE97-12C41BEAF4E1}"/>
    <dgm:cxn modelId="{FD8E0A56-0D00-482E-826A-F80E9E97A583}" type="presOf" srcId="{6DE293E4-8CAE-47DB-9A4A-AEEFE266E0E0}" destId="{E271AA5B-7E57-480C-9D2C-2E9C251920F1}" srcOrd="0" destOrd="0" presId="urn:microsoft.com/office/officeart/2005/8/layout/cycle7"/>
    <dgm:cxn modelId="{EC0B8BA4-FCFE-4324-B3CD-A0AFC7D0A149}" type="presOf" srcId="{610E3881-C9D7-4378-B6D4-0DCC83723AE4}" destId="{0436FDA5-FF7E-4B51-A6DD-7CAAD8A9E339}" srcOrd="1" destOrd="0" presId="urn:microsoft.com/office/officeart/2005/8/layout/cycle7"/>
    <dgm:cxn modelId="{F32354B5-36E8-4A1A-96D5-4E940CD1189A}" type="presOf" srcId="{E59D1464-6474-4EAD-A73F-387A53F1D9A6}" destId="{DB0D5B77-7756-447B-B95B-D687981B667C}" srcOrd="1" destOrd="0" presId="urn:microsoft.com/office/officeart/2005/8/layout/cycle7"/>
    <dgm:cxn modelId="{3C749161-C20B-4AAE-AE6D-D6DA5E236871}" type="presOf" srcId="{FD5DDD26-7B53-47E3-8917-9F15487F3F06}" destId="{FACC3CF5-0F24-4BF1-87E0-CE999E810E9C}" srcOrd="0" destOrd="0" presId="urn:microsoft.com/office/officeart/2005/8/layout/cycle7"/>
    <dgm:cxn modelId="{1057E173-A39B-4BB3-9169-12F6AEEC17EC}" type="presParOf" srcId="{B30209A6-0ED0-40E9-AB42-A000884FDD01}" destId="{C5FDB636-14DA-4693-B858-5F6532C07517}" srcOrd="0" destOrd="0" presId="urn:microsoft.com/office/officeart/2005/8/layout/cycle7"/>
    <dgm:cxn modelId="{47F53620-EA8F-4146-8C33-0B5835997ED6}" type="presParOf" srcId="{B30209A6-0ED0-40E9-AB42-A000884FDD01}" destId="{1DA7A30D-4222-4AE1-A30E-712A4CBF3C72}" srcOrd="1" destOrd="0" presId="urn:microsoft.com/office/officeart/2005/8/layout/cycle7"/>
    <dgm:cxn modelId="{4AAD9F01-D0EE-4535-8530-0EE0C5FFD48B}" type="presParOf" srcId="{1DA7A30D-4222-4AE1-A30E-712A4CBF3C72}" destId="{DB0D5B77-7756-447B-B95B-D687981B667C}" srcOrd="0" destOrd="0" presId="urn:microsoft.com/office/officeart/2005/8/layout/cycle7"/>
    <dgm:cxn modelId="{42F2FFF4-DF79-4F20-9C05-BEFA6FA922CA}" type="presParOf" srcId="{B30209A6-0ED0-40E9-AB42-A000884FDD01}" destId="{FACC3CF5-0F24-4BF1-87E0-CE999E810E9C}" srcOrd="2" destOrd="0" presId="urn:microsoft.com/office/officeart/2005/8/layout/cycle7"/>
    <dgm:cxn modelId="{A0D4DD38-3D67-48B3-9798-1BC2F3627CD1}" type="presParOf" srcId="{B30209A6-0ED0-40E9-AB42-A000884FDD01}" destId="{93523146-7F6B-4B02-BD0E-63454AA386EF}" srcOrd="3" destOrd="0" presId="urn:microsoft.com/office/officeart/2005/8/layout/cycle7"/>
    <dgm:cxn modelId="{6DEAC0BB-54F8-4A8E-BD9B-BDAAAF11CCAA}" type="presParOf" srcId="{93523146-7F6B-4B02-BD0E-63454AA386EF}" destId="{0436FDA5-FF7E-4B51-A6DD-7CAAD8A9E339}" srcOrd="0" destOrd="0" presId="urn:microsoft.com/office/officeart/2005/8/layout/cycle7"/>
    <dgm:cxn modelId="{010EE76B-5CEB-4F00-AF2E-D1E606B658D5}" type="presParOf" srcId="{B30209A6-0ED0-40E9-AB42-A000884FDD01}" destId="{E271AA5B-7E57-480C-9D2C-2E9C251920F1}" srcOrd="4" destOrd="0" presId="urn:microsoft.com/office/officeart/2005/8/layout/cycle7"/>
    <dgm:cxn modelId="{EFF47203-0DE0-40BA-AA85-1A2339C3680B}" type="presParOf" srcId="{B30209A6-0ED0-40E9-AB42-A000884FDD01}" destId="{113A0363-481C-43CE-BDFE-EFA5A89979F8}" srcOrd="5" destOrd="0" presId="urn:microsoft.com/office/officeart/2005/8/layout/cycle7"/>
    <dgm:cxn modelId="{8E547278-1F15-466A-8F2C-77B8771E68A0}" type="presParOf" srcId="{113A0363-481C-43CE-BDFE-EFA5A89979F8}" destId="{B8DF620B-36D7-41F4-9167-B5168257DBF1}" srcOrd="0" destOrd="0" presId="urn:microsoft.com/office/officeart/2005/8/layout/cycle7"/>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DE459-55AA-40A9-8266-9EAA5318FB17}" type="datetimeFigureOut">
              <a:rPr lang="en-US" smtClean="0"/>
              <a:pPr/>
              <a:t>9/4/2015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236896-1E68-4280-939F-63827CDCF8F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b="1" dirty="0" smtClean="0"/>
              <a:t>المحاضرة الثالثة</a:t>
            </a:r>
            <a:endParaRPr lang="en-US" b="1" dirty="0"/>
          </a:p>
        </p:txBody>
      </p:sp>
      <p:sp>
        <p:nvSpPr>
          <p:cNvPr id="3" name="Subtitle 2"/>
          <p:cNvSpPr>
            <a:spLocks noGrp="1"/>
          </p:cNvSpPr>
          <p:nvPr>
            <p:ph type="subTitle" idx="1"/>
          </p:nvPr>
        </p:nvSpPr>
        <p:spPr/>
        <p:txBody>
          <a:bodyPr/>
          <a:lstStyle/>
          <a:p>
            <a:pPr rtl="1"/>
            <a:r>
              <a:rPr lang="ar-SA" b="1" dirty="0" smtClean="0">
                <a:solidFill>
                  <a:schemeClr val="bg2">
                    <a:lumMod val="10000"/>
                  </a:schemeClr>
                </a:solidFill>
              </a:rPr>
              <a:t>الاتجاه العقلي</a:t>
            </a:r>
          </a:p>
          <a:p>
            <a:pPr rtl="1"/>
            <a:r>
              <a:rPr lang="ar-SA" b="1" dirty="0" smtClean="0">
                <a:solidFill>
                  <a:schemeClr val="bg2">
                    <a:lumMod val="10000"/>
                  </a:schemeClr>
                </a:solidFill>
              </a:rPr>
              <a:t> ليبنتز</a:t>
            </a:r>
            <a:endParaRPr lang="en-US" b="1" dirty="0">
              <a:solidFill>
                <a:schemeClr val="bg2">
                  <a:lumMod val="1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خصائص المونادات </a:t>
            </a:r>
            <a:r>
              <a:rPr lang="en-US" dirty="0" smtClean="0"/>
              <a:t/>
            </a:r>
            <a:br>
              <a:rPr lang="en-US" dirty="0" smtClean="0"/>
            </a:br>
            <a:endParaRPr lang="en-US" dirty="0"/>
          </a:p>
        </p:txBody>
      </p:sp>
      <p:sp>
        <p:nvSpPr>
          <p:cNvPr id="3" name="Content Placeholder 2"/>
          <p:cNvSpPr>
            <a:spLocks noGrp="1"/>
          </p:cNvSpPr>
          <p:nvPr>
            <p:ph idx="1"/>
          </p:nvPr>
        </p:nvSpPr>
        <p:spPr>
          <a:xfrm>
            <a:off x="0" y="838200"/>
            <a:ext cx="8991600" cy="6019800"/>
          </a:xfrm>
        </p:spPr>
        <p:txBody>
          <a:bodyPr>
            <a:noAutofit/>
          </a:bodyPr>
          <a:lstStyle/>
          <a:p>
            <a:pPr algn="r" rtl="1"/>
            <a:r>
              <a:rPr lang="ar-EG" sz="2300" dirty="0" smtClean="0"/>
              <a:t>تقترب فكرة الموناد من فكرة الوحدة عند اسبينوزا، ولكنها تتخذ معنًا جديدًا عند "ليبنتز". فهي عبارة عن مجموعة من الوحدات التي تجتمع معًا.أو </a:t>
            </a:r>
            <a:r>
              <a:rPr lang="ar-SA" sz="2300" dirty="0" smtClean="0"/>
              <a:t>هي </a:t>
            </a:r>
            <a:r>
              <a:rPr lang="ar-EG" sz="2300" dirty="0" smtClean="0"/>
              <a:t>الجواهر البسيطة التي لا تنقسم. </a:t>
            </a:r>
            <a:endParaRPr lang="ar-SA" sz="2300" dirty="0" smtClean="0"/>
          </a:p>
          <a:p>
            <a:pPr algn="r" rtl="1"/>
            <a:r>
              <a:rPr lang="ar-EG" sz="2300" dirty="0" smtClean="0"/>
              <a:t>ويعرف ليبنتز الموناد بقوله ’هو جوهر بسيط يدخل في تكوين المركبات‘. وتعني البساطة هنا أنه غير مشتمل على أجزاء ويترتب على ذلك الخصائص التالية: </a:t>
            </a:r>
            <a:endParaRPr lang="en-US" sz="2300" dirty="0" smtClean="0"/>
          </a:p>
          <a:p>
            <a:pPr marL="514350" indent="-514350" algn="r" rtl="1">
              <a:buFont typeface="+mj-lt"/>
              <a:buAutoNum type="arabicPeriod"/>
            </a:pPr>
            <a:r>
              <a:rPr lang="ar-EG" sz="2300" dirty="0" smtClean="0"/>
              <a:t>الموناد لا أجزاء له: ولذلك فهو غير ممتد، ولا شكل له، وغير قابل للانقسام، كما أنه لا يتحطم: ولا ينتهي ولا يموت، فلا توجد طريقة طبيعية يمكن من خلالها القضاء على هذا الجوهر البسيط. كما أن المونادات تبتدئ في الوجود أو تتوقف عن الوجود مرة واحدة، إما بفعل الخلق، أو الإبادة.</a:t>
            </a:r>
            <a:endParaRPr lang="en-US" sz="2300" dirty="0" smtClean="0"/>
          </a:p>
          <a:p>
            <a:pPr marL="514350" indent="-514350" algn="r" rtl="1">
              <a:buFont typeface="+mj-lt"/>
              <a:buAutoNum type="arabicPeriod"/>
            </a:pPr>
            <a:r>
              <a:rPr lang="en-US" sz="2300" dirty="0" smtClean="0"/>
              <a:t> </a:t>
            </a:r>
            <a:r>
              <a:rPr lang="ar-EG" sz="2300" dirty="0" smtClean="0"/>
              <a:t>ويكمن مبدأ تغيره في داخله</a:t>
            </a:r>
            <a:r>
              <a:rPr lang="en-US" sz="2300" dirty="0" smtClean="0"/>
              <a:t>:</a:t>
            </a:r>
            <a:r>
              <a:rPr lang="ar-EG" sz="2300" dirty="0" smtClean="0"/>
              <a:t> ويستحيل أن يحدث تغيره من الخارج. فالمونادات مغلقة على نفسها وليست لها نوافذ. كما أن الاختلاف بين المونادات اختلافًا كيفيًا، أي من حيث درجة تنظيمها لمدركاتها، ولا يوجد بينهم أي اختلاف من حيث الكم. </a:t>
            </a:r>
            <a:endParaRPr lang="en-US" sz="2300" dirty="0" smtClean="0"/>
          </a:p>
          <a:p>
            <a:pPr marL="514350" indent="-514350" algn="r" rtl="1">
              <a:buFont typeface="+mj-lt"/>
              <a:buAutoNum type="arabicPeriod"/>
            </a:pPr>
            <a:r>
              <a:rPr lang="ar-EG" sz="2300" dirty="0" smtClean="0"/>
              <a:t>ولا يوجد مونادان متشابهان </a:t>
            </a:r>
            <a:r>
              <a:rPr lang="ar-SA" sz="2300" dirty="0" smtClean="0"/>
              <a:t>تماما ،</a:t>
            </a:r>
            <a:r>
              <a:rPr lang="ar-EG" sz="2300" dirty="0" smtClean="0"/>
              <a:t>فكل موناد يختلف عن البقية الأخرى من المونادات. ويتميز إدراك المونادات بأنه إدراك متغير، ومع ذلك فإن الإدراك موجود في جميع المونادات من أدناها إلى أعلاها، وهو يختلف باختلاف درجات الوعي أو الشعور. </a:t>
            </a:r>
            <a:endParaRPr lang="en-US" sz="23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pPr algn="r" rtl="1"/>
            <a:r>
              <a:rPr lang="ar-EG" dirty="0" smtClean="0"/>
              <a:t>توجد هناك كثرة من المونادات أو الجواهر البسيطة</a:t>
            </a:r>
            <a:r>
              <a:rPr lang="en-US" dirty="0" smtClean="0"/>
              <a:t>: </a:t>
            </a:r>
            <a:r>
              <a:rPr lang="ar-EG" dirty="0" smtClean="0"/>
              <a:t>فنحن في إدراكنا لموضوعات العالم الخارجي لا ندرك الوحدات البسيطة التي تتركب منها، ولكن نسلم بوجودها. </a:t>
            </a:r>
            <a:endParaRPr lang="en-US" dirty="0" smtClean="0"/>
          </a:p>
          <a:p>
            <a:pPr algn="r" rtl="1"/>
            <a:r>
              <a:rPr lang="ar-EG" dirty="0" smtClean="0"/>
              <a:t>المونادات ليست مادية؛ لأنها ليس لها امتداد ولا شكل ولا حركة ولا انقسام. ومع ذلك فهي تمتلك كيفيات تميزها، وهي كيفيات داخلية تتمثل في نشاطها </a:t>
            </a:r>
            <a:r>
              <a:rPr lang="ar-SA" dirty="0" smtClean="0"/>
              <a:t>و</a:t>
            </a:r>
            <a:r>
              <a:rPr lang="ar-EG" dirty="0" err="1" smtClean="0"/>
              <a:t>إدراكاتها</a:t>
            </a:r>
            <a:r>
              <a:rPr lang="ar-EG" dirty="0" smtClean="0"/>
              <a:t> </a:t>
            </a:r>
            <a:r>
              <a:rPr lang="ar-SA" dirty="0" smtClean="0"/>
              <a:t>،</a:t>
            </a:r>
            <a:r>
              <a:rPr lang="ar-EG" dirty="0" smtClean="0"/>
              <a:t>فكل موناد يبذل الجهد لإنتاج مدركات جديدة وفقًا لقوته الداخلية</a:t>
            </a:r>
            <a:r>
              <a:rPr lang="ar-SA" dirty="0" smtClean="0"/>
              <a:t>.</a:t>
            </a:r>
            <a:r>
              <a:rPr lang="ar-EG" dirty="0" smtClean="0"/>
              <a:t> والمبدأ الداخلي الذي يحدث التغير </a:t>
            </a:r>
            <a:r>
              <a:rPr lang="ar-SA" dirty="0" smtClean="0"/>
              <a:t>هو</a:t>
            </a:r>
            <a:r>
              <a:rPr lang="ar-EG" dirty="0" smtClean="0"/>
              <a:t>الشغف</a:t>
            </a:r>
            <a:r>
              <a:rPr lang="ar-SA" dirty="0" smtClean="0"/>
              <a:t> لتكوين المدركات</a:t>
            </a:r>
            <a:r>
              <a:rPr lang="ar-EG" dirty="0" smtClean="0"/>
              <a:t>، وهو الذي يجعل الموناد ينتقل من إدراك إلى آخر، ولكنه لا يصل إلى الإدراك الكامل أبدًا. </a:t>
            </a:r>
            <a:r>
              <a:rPr lang="ar-SA" dirty="0" smtClean="0"/>
              <a:t>ويظل يسعى نحو الإدراك دائما.</a:t>
            </a:r>
            <a:endParaRPr lang="en-US" dirty="0" smtClean="0"/>
          </a:p>
          <a:p>
            <a:pPr algn="r" rtl="1"/>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مبدأ الاتصال</a:t>
            </a:r>
            <a:endParaRPr lang="en-US" dirty="0"/>
          </a:p>
        </p:txBody>
      </p:sp>
      <p:sp>
        <p:nvSpPr>
          <p:cNvPr id="3" name="Content Placeholder 2"/>
          <p:cNvSpPr>
            <a:spLocks noGrp="1"/>
          </p:cNvSpPr>
          <p:nvPr>
            <p:ph idx="1"/>
          </p:nvPr>
        </p:nvSpPr>
        <p:spPr>
          <a:xfrm>
            <a:off x="457200" y="1219200"/>
            <a:ext cx="8382000" cy="5334000"/>
          </a:xfrm>
        </p:spPr>
        <p:txBody>
          <a:bodyPr>
            <a:normAutofit fontScale="85000" lnSpcReduction="20000"/>
          </a:bodyPr>
          <a:lstStyle/>
          <a:p>
            <a:pPr algn="r" rtl="1"/>
            <a:r>
              <a:rPr lang="ar-EG" dirty="0" smtClean="0"/>
              <a:t>الانتقال من مدرك لمدرك آخر يتم بتوسط مجموعة من المدركات المتناهية في الصغر، بمعنى أنه لا يتم دفعة واحدة بل يتم بالتدريج وفقًا لمبدأ الاتصال. </a:t>
            </a:r>
            <a:endParaRPr lang="en-US" dirty="0" smtClean="0"/>
          </a:p>
          <a:p>
            <a:pPr algn="r" rtl="1"/>
            <a:r>
              <a:rPr lang="ar-EG" dirty="0" smtClean="0"/>
              <a:t>وإذا حاولنا إعطاء مثال لتوضيح  مفهوم </a:t>
            </a:r>
            <a:r>
              <a:rPr lang="ar-SA" dirty="0" smtClean="0"/>
              <a:t>الاتصال</a:t>
            </a:r>
            <a:r>
              <a:rPr lang="ar-EG" dirty="0" smtClean="0"/>
              <a:t> في مجال المعرفة ، فالمونادات تكون الأفكار، من المدركات متناهية الصغر أو تحت عتبة الشعور كما يعبر عنه في علم النفس، وهذا هو الجانب الفطري، ومن المثيرات الحسية ،وهذا هو الجانب المكتسب .ومعنى هذا أن </a:t>
            </a:r>
            <a:r>
              <a:rPr lang="ar-SA" dirty="0" smtClean="0"/>
              <a:t>الموناد ينتقل من إدراك الى إدراك أخر مرورا </a:t>
            </a:r>
            <a:r>
              <a:rPr lang="ar-SA" dirty="0" err="1" smtClean="0"/>
              <a:t>ب</a:t>
            </a:r>
            <a:r>
              <a:rPr lang="ar-SA" dirty="0" smtClean="0"/>
              <a:t> (الإدراكات متناهية الصغر)</a:t>
            </a:r>
            <a:r>
              <a:rPr lang="ar-EG" dirty="0" smtClean="0"/>
              <a:t>. </a:t>
            </a:r>
            <a:r>
              <a:rPr lang="ar-SA" dirty="0" smtClean="0"/>
              <a:t>فهناك اتصال بين المدركات،ولا يوجد انفصال بين المدركات.</a:t>
            </a:r>
          </a:p>
          <a:p>
            <a:pPr algn="r" rtl="1"/>
            <a:r>
              <a:rPr lang="ar-EG" dirty="0" smtClean="0"/>
              <a:t>ويسود مبدأ الاتصال</a:t>
            </a:r>
            <a:r>
              <a:rPr lang="ar-SA" dirty="0" smtClean="0"/>
              <a:t> ايضأ</a:t>
            </a:r>
            <a:r>
              <a:rPr lang="ar-EG" dirty="0" smtClean="0"/>
              <a:t> في الكون كله. فليس هناك أية قفزات تطورية. فكل ما يحدث إنما يحدث بالتدريج، من الصغير إلى الكبير يتوسطه العديد من الأجزاء. بالإضافة إلى أن الحركة لا تبدأ ولا تنتهي فجأة من أو إلى سكون</a:t>
            </a:r>
            <a:r>
              <a:rPr lang="ar-SA" dirty="0" smtClean="0"/>
              <a:t>،</a:t>
            </a:r>
            <a:r>
              <a:rPr lang="ar-EG" dirty="0" smtClean="0"/>
              <a:t> ولكنها تأتي وتذهب من خلال حركات أصغر فأصغر. فالكمال في الكون درجات من الأعلى إلى الأدنى في ترتيب متصل من التقدم . </a:t>
            </a:r>
            <a:endParaRPr lang="en-US" dirty="0" smtClean="0"/>
          </a:p>
          <a:p>
            <a:pPr algn="r" rtl="1"/>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endParaRPr lang="en-US" dirty="0"/>
          </a:p>
        </p:txBody>
      </p:sp>
      <p:sp>
        <p:nvSpPr>
          <p:cNvPr id="7" name="Content Placeholder 6"/>
          <p:cNvSpPr>
            <a:spLocks noGrp="1"/>
          </p:cNvSpPr>
          <p:nvPr>
            <p:ph idx="1"/>
          </p:nvPr>
        </p:nvSpPr>
        <p:spPr>
          <a:xfrm>
            <a:off x="381000" y="533400"/>
            <a:ext cx="8229600" cy="6019800"/>
          </a:xfrm>
        </p:spPr>
        <p:txBody>
          <a:bodyPr>
            <a:noAutofit/>
          </a:bodyPr>
          <a:lstStyle/>
          <a:p>
            <a:pPr algn="r" rtl="1"/>
            <a:endParaRPr lang="ar-SA" sz="2000" dirty="0" smtClean="0"/>
          </a:p>
          <a:p>
            <a:pPr algn="r" rtl="1"/>
            <a:endParaRPr lang="ar-SA" sz="2000" dirty="0" smtClean="0"/>
          </a:p>
          <a:p>
            <a:pPr algn="r" rtl="1"/>
            <a:endParaRPr lang="ar-SA" sz="2000" b="1" dirty="0" smtClean="0"/>
          </a:p>
          <a:p>
            <a:pPr algn="r" rtl="1"/>
            <a:endParaRPr lang="ar-SA" sz="2000" b="1" dirty="0" smtClean="0"/>
          </a:p>
          <a:p>
            <a:pPr algn="r" rtl="1"/>
            <a:endParaRPr lang="ar-SA" sz="2000" b="1" dirty="0" smtClean="0"/>
          </a:p>
          <a:p>
            <a:pPr algn="r" rtl="1"/>
            <a:endParaRPr lang="ar-SA" sz="2000" b="1" dirty="0" smtClean="0"/>
          </a:p>
          <a:p>
            <a:pPr algn="r" rtl="1"/>
            <a:endParaRPr lang="ar-SA" sz="2000" b="1" dirty="0" smtClean="0"/>
          </a:p>
          <a:p>
            <a:pPr algn="r" rtl="1"/>
            <a:endParaRPr lang="ar-SA" sz="2000" b="1" dirty="0" smtClean="0"/>
          </a:p>
          <a:p>
            <a:pPr algn="r" rtl="1"/>
            <a:endParaRPr lang="ar-SA" sz="2000" b="1" dirty="0" smtClean="0"/>
          </a:p>
          <a:p>
            <a:pPr algn="r" rtl="1"/>
            <a:r>
              <a:rPr lang="ar-EG" sz="2000" b="1" dirty="0" smtClean="0"/>
              <a:t>أولاً: المونادات المخلوقة </a:t>
            </a:r>
            <a:endParaRPr lang="en-US" sz="2000" dirty="0" smtClean="0"/>
          </a:p>
          <a:p>
            <a:pPr algn="r" rtl="1"/>
            <a:r>
              <a:rPr lang="ar-EG" sz="2000" dirty="0" smtClean="0"/>
              <a:t>وتصنف بحسب وضوح مدركاتها ودرجة تميز تلك المدركات إلى ثلاثة أنواع: </a:t>
            </a:r>
            <a:endParaRPr lang="en-US" sz="2000" dirty="0" smtClean="0"/>
          </a:p>
          <a:p>
            <a:pPr lvl="0" algn="r" rtl="1"/>
            <a:r>
              <a:rPr lang="ar-EG" sz="2000" b="1" dirty="0" smtClean="0"/>
              <a:t>المونادات المجردة من الشعور: </a:t>
            </a:r>
            <a:r>
              <a:rPr lang="ar-EG" sz="2000" dirty="0" smtClean="0"/>
              <a:t>وهي مجموعة المونادات التي تمثل أدنى سلم الموجودات الحية، فتكون مدركاتها غير واضحة، وغير محددة، فهي مشوشة ومضطربة. فهي لا تشعر بتلك المدركات التي تقع لها، فلا تبحث عن أسبابها لأنها كائنات لا تشعر ولا تتعقل ولا تتذكر ومع ذلك تظل وحدات حقيقية مكتملة في ذاتها وتحمل مبدأ تغيرها في داخلها. وتمثل الآلية الروحية، مثل النباتات. </a:t>
            </a:r>
            <a:endParaRPr lang="en-US" sz="2000" dirty="0" smtClean="0"/>
          </a:p>
          <a:p>
            <a:pPr algn="r" rtl="1">
              <a:buNone/>
            </a:pPr>
            <a:endParaRPr lang="ar-SA" sz="2000" dirty="0" smtClean="0"/>
          </a:p>
          <a:p>
            <a:pPr algn="r" rtl="1"/>
            <a:endParaRPr lang="ar-SA" sz="2000" dirty="0" smtClean="0"/>
          </a:p>
          <a:p>
            <a:pPr algn="r" rtl="1"/>
            <a:endParaRPr lang="ar-SA" sz="2000" dirty="0" smtClean="0"/>
          </a:p>
          <a:p>
            <a:pPr algn="r" rtl="1"/>
            <a:endParaRPr lang="ar-SA" sz="2000" dirty="0" smtClean="0"/>
          </a:p>
          <a:p>
            <a:pPr algn="r" rtl="1"/>
            <a:endParaRPr lang="en-US" sz="2000" dirty="0"/>
          </a:p>
        </p:txBody>
      </p:sp>
      <p:graphicFrame>
        <p:nvGraphicFramePr>
          <p:cNvPr id="8" name="Content Placeholder 3"/>
          <p:cNvGraphicFramePr>
            <a:graphicFrameLocks/>
          </p:cNvGraphicFramePr>
          <p:nvPr/>
        </p:nvGraphicFramePr>
        <p:xfrm>
          <a:off x="1905000" y="838200"/>
          <a:ext cx="41910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anim calcmode="lin" valueType="num">
                                      <p:cBhvr additive="base">
                                        <p:cTn id="7"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0" end="10"/>
                                            </p:txEl>
                                          </p:spTgt>
                                        </p:tgtEl>
                                        <p:attrNameLst>
                                          <p:attrName>style.visibility</p:attrName>
                                        </p:attrNameLst>
                                      </p:cBhvr>
                                      <p:to>
                                        <p:strVal val="visible"/>
                                      </p:to>
                                    </p:set>
                                    <p:anim calcmode="lin" valueType="num">
                                      <p:cBhvr additive="base">
                                        <p:cTn id="13"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11" end="11"/>
                                            </p:txEl>
                                          </p:spTgt>
                                        </p:tgtEl>
                                        <p:attrNameLst>
                                          <p:attrName>style.visibility</p:attrName>
                                        </p:attrNameLst>
                                      </p:cBhvr>
                                      <p:to>
                                        <p:strVal val="visible"/>
                                      </p:to>
                                    </p:set>
                                    <p:anim calcmode="lin" valueType="num">
                                      <p:cBhvr additive="base">
                                        <p:cTn id="19"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endParaRPr lang="en-US" dirty="0"/>
          </a:p>
        </p:txBody>
      </p:sp>
      <p:sp>
        <p:nvSpPr>
          <p:cNvPr id="3" name="Content Placeholder 2"/>
          <p:cNvSpPr>
            <a:spLocks noGrp="1"/>
          </p:cNvSpPr>
          <p:nvPr>
            <p:ph idx="1"/>
          </p:nvPr>
        </p:nvSpPr>
        <p:spPr>
          <a:xfrm>
            <a:off x="228600" y="1066800"/>
            <a:ext cx="8610600" cy="5638800"/>
          </a:xfrm>
        </p:spPr>
        <p:txBody>
          <a:bodyPr>
            <a:normAutofit fontScale="77500" lnSpcReduction="20000"/>
          </a:bodyPr>
          <a:lstStyle/>
          <a:p>
            <a:pPr lvl="0" algn="r" rtl="1"/>
            <a:r>
              <a:rPr lang="ar-EG" b="1" dirty="0" smtClean="0"/>
              <a:t>مونادات حاصلة على الشعور والقدرة على التذكر: </a:t>
            </a:r>
            <a:r>
              <a:rPr lang="ar-EG" dirty="0" smtClean="0"/>
              <a:t>وهي في درجة أعلى من حيث النضج والاكتفاء الذاتي. فهي حاصلة على قوة ونشاط، ولذلك فهي تستطيع تمثل العالم على نحو أكثر تحديدًا ووضوحًا من النوع الأول؛ لأن إدراكها للعالم مصحوبًا بالذاكرة، وهي أرقى من حيث درجة الوضوح </a:t>
            </a:r>
            <a:r>
              <a:rPr lang="ar-EG" dirty="0" err="1" smtClean="0"/>
              <a:t>والتحدد</a:t>
            </a:r>
            <a:r>
              <a:rPr lang="ar-EG" dirty="0" smtClean="0"/>
              <a:t> الذاتي، فتشعر </a:t>
            </a:r>
            <a:r>
              <a:rPr lang="ar-EG" dirty="0" err="1" smtClean="0"/>
              <a:t>بإدراكاتها</a:t>
            </a:r>
            <a:r>
              <a:rPr lang="ar-EG" dirty="0" smtClean="0"/>
              <a:t> وتحس بها، ومع ذلك تظل دون مرحلة التعقل، وتسمى النفس الحيوانية. وهي المرحلة الوسط بين النفس النباتية والنفس الإنسانية العاقلة. </a:t>
            </a:r>
            <a:endParaRPr lang="en-US" dirty="0" smtClean="0"/>
          </a:p>
          <a:p>
            <a:pPr lvl="0" algn="r" rtl="1"/>
            <a:r>
              <a:rPr lang="ar-EG" b="1" dirty="0" smtClean="0"/>
              <a:t>المونادات الشاعرة بذاتها (الواعية):</a:t>
            </a:r>
            <a:r>
              <a:rPr lang="ar-EG" dirty="0" smtClean="0"/>
              <a:t> ويسميها "ليبنتز" النفس العاقلة أو الروح، وهي في أعلى درجات الشعور، والذاكرة لديها مرتبطة بالعقل </a:t>
            </a:r>
            <a:r>
              <a:rPr lang="en-US" dirty="0" smtClean="0"/>
              <a:t>reason</a:t>
            </a:r>
            <a:r>
              <a:rPr lang="ar-EG" dirty="0" smtClean="0"/>
              <a:t> وتتميز مدركاتها بالوضوح، والتميز وهي قادرة على تعقل مدركاتها، والوعي بها، فتستدل وتفكر وتستنتج، مما يؤدي بها إلى معرفة حقائق العالم الواقعي، والعالم الإلهي معاً. وإذا استطاعت النفس العاقلة الحفاظ على المدركات واضحة ومتميزة، فإنها ستصل إلى معرفة الحقائق الضرورية وإلى إثبات وجود الله، أما إذا </a:t>
            </a:r>
            <a:r>
              <a:rPr lang="ar-EG" dirty="0" err="1" smtClean="0"/>
              <a:t>تشوشت</a:t>
            </a:r>
            <a:r>
              <a:rPr lang="ar-EG" dirty="0" smtClean="0"/>
              <a:t> تلك المدركات، وصارت غامضة، فلن يصل العقل إلا إلى معرفة الحقائق العرضية (حقائق العالم الواقعي). </a:t>
            </a:r>
            <a:endParaRPr lang="ar-SA" dirty="0" smtClean="0"/>
          </a:p>
          <a:p>
            <a:pPr lvl="0" algn="r" rtl="1"/>
            <a:r>
              <a:rPr lang="ar-EG" dirty="0" smtClean="0"/>
              <a:t>ويتميز الإنسان عن الحيوان </a:t>
            </a:r>
            <a:r>
              <a:rPr lang="ar-SA" dirty="0" smtClean="0"/>
              <a:t>ب</a:t>
            </a:r>
            <a:r>
              <a:rPr lang="ar-EG" dirty="0" smtClean="0"/>
              <a:t>معرفته لتلك الحقائق </a:t>
            </a:r>
            <a:r>
              <a:rPr lang="ar-EG" dirty="0" err="1" smtClean="0"/>
              <a:t>الضرور</a:t>
            </a:r>
            <a:r>
              <a:rPr lang="ar-SA" dirty="0" smtClean="0"/>
              <a:t>ي</a:t>
            </a:r>
            <a:r>
              <a:rPr lang="ar-EG" dirty="0" smtClean="0"/>
              <a:t>ة التي تدفعه إلى معرفة نفسه ومعرفة الله من خلال الاستدلال، وباستخدام مبدئي عدم التناقض والعلة الكافية.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smtClean="0"/>
              <a:t>الموناد الخالق (الله)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lgn="r" rtl="1"/>
            <a:r>
              <a:rPr lang="ar-SA" dirty="0" smtClean="0"/>
              <a:t>هو </a:t>
            </a:r>
            <a:r>
              <a:rPr lang="ar-EG" dirty="0" smtClean="0"/>
              <a:t>الموناد الأعظم </a:t>
            </a:r>
            <a:r>
              <a:rPr lang="ar-SA" dirty="0" smtClean="0"/>
              <a:t>،</a:t>
            </a:r>
            <a:r>
              <a:rPr lang="ar-EG" dirty="0" smtClean="0"/>
              <a:t> خالق كل المونادات</a:t>
            </a:r>
            <a:r>
              <a:rPr lang="ar-SA" dirty="0" smtClean="0"/>
              <a:t>،</a:t>
            </a:r>
            <a:r>
              <a:rPr lang="ar-EG" dirty="0" smtClean="0"/>
              <a:t> </a:t>
            </a:r>
            <a:r>
              <a:rPr lang="ar-SA" dirty="0" smtClean="0"/>
              <a:t>و</a:t>
            </a:r>
            <a:r>
              <a:rPr lang="ar-EG" dirty="0" smtClean="0"/>
              <a:t>هو وحده القادر على إبادتها جميعًا. هو صانع العالم المتحكم فيه. وهو في مرتبة أعلى وأرفع منه لأنها خارج عنه؛ فهو يحوز كل طبقات الكمال والعلم بكل شيء، وهو الخير الأسمى، فعل خالص وروح خالصة.</a:t>
            </a:r>
            <a:r>
              <a:rPr lang="ar-SA" dirty="0" smtClean="0"/>
              <a:t>الله المهندس الأعظم للعالم.</a:t>
            </a:r>
            <a:r>
              <a:rPr lang="ar-EG" dirty="0" smtClean="0"/>
              <a:t>  </a:t>
            </a:r>
            <a:endParaRPr lang="en-US" dirty="0" smtClean="0"/>
          </a:p>
          <a:p>
            <a:pPr algn="r" rtl="1"/>
            <a:r>
              <a:rPr lang="ar-EG" dirty="0" smtClean="0"/>
              <a:t>فصل ديكارت بين الجوهر الروحي (الفكر) والجوهر المادي (الامتداد) وبين الله، وأقر بوجود ثلاثة جواهر</a:t>
            </a:r>
            <a:r>
              <a:rPr lang="ar-SA" dirty="0" smtClean="0"/>
              <a:t>،</a:t>
            </a:r>
            <a:r>
              <a:rPr lang="ar-EG" dirty="0" smtClean="0"/>
              <a:t> بينما أكد اسبينوزا على وجود جوهر واحد وأن الفكر والامتداد مجرد صفتين لهذا الجوهر أو الله، </a:t>
            </a:r>
            <a:r>
              <a:rPr lang="ar-SA" dirty="0" smtClean="0"/>
              <a:t>و</a:t>
            </a:r>
            <a:r>
              <a:rPr lang="ar-EG" dirty="0" smtClean="0"/>
              <a:t> يقدم "ليبنتز" مذهب المونادات أو الجواهر الفردة غير الممتدة، والتي تمثل في مجموعها العالم ككل. </a:t>
            </a:r>
            <a:endParaRPr lang="ar-SA" dirty="0" smtClean="0"/>
          </a:p>
          <a:p>
            <a:pPr algn="r" rtl="1"/>
            <a:r>
              <a:rPr lang="ar-EG" dirty="0" smtClean="0"/>
              <a:t>وقد رفض "ليبنتز" أن يصف الجوهر البسيط بالامتداد أو أن ينسبه إليه، واعتبر أن الفكر هو الصفة الوحيدة للجوهر أو الموناد. فالعالم يتكون من كثرة من المونادات غير المادية أو الروحية، ولذلك فإن تفسيره للعالم يتسم بالـ "النزعة الحيوية".</a:t>
            </a:r>
            <a:endParaRPr lang="ar-SA" dirty="0" smtClean="0"/>
          </a:p>
          <a:p>
            <a:pPr algn="r" rtl="1">
              <a:buNone/>
            </a:pPr>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ar-EG" b="1" dirty="0" smtClean="0"/>
              <a:t>المذهب الحيوي </a:t>
            </a:r>
            <a:r>
              <a:rPr lang="en-US" dirty="0" smtClean="0"/>
              <a:t/>
            </a:r>
            <a:br>
              <a:rPr lang="en-US" dirty="0" smtClean="0"/>
            </a:br>
            <a:endParaRPr lang="en-US" dirty="0"/>
          </a:p>
        </p:txBody>
      </p:sp>
      <p:sp>
        <p:nvSpPr>
          <p:cNvPr id="3" name="Content Placeholder 2"/>
          <p:cNvSpPr>
            <a:spLocks noGrp="1"/>
          </p:cNvSpPr>
          <p:nvPr>
            <p:ph idx="1"/>
          </p:nvPr>
        </p:nvSpPr>
        <p:spPr>
          <a:xfrm>
            <a:off x="152400" y="381000"/>
            <a:ext cx="8839200" cy="6477000"/>
          </a:xfrm>
        </p:spPr>
        <p:txBody>
          <a:bodyPr>
            <a:noAutofit/>
          </a:bodyPr>
          <a:lstStyle/>
          <a:p>
            <a:pPr algn="r" rtl="1"/>
            <a:r>
              <a:rPr lang="ar-EG" sz="2400" dirty="0" smtClean="0"/>
              <a:t>ه</a:t>
            </a:r>
            <a:r>
              <a:rPr lang="ar-SA" sz="2400" dirty="0" smtClean="0"/>
              <a:t>و</a:t>
            </a:r>
            <a:r>
              <a:rPr lang="ar-EG" sz="2400" dirty="0" smtClean="0"/>
              <a:t>النزعة التي تنكر كل جمود أو موت في الطبيعة أو العالم. فحتى المادة غير العضوية في الكون يفسرها بأنها الجانب الخامل أو المنفعل من الموناد.  وهذا الجانب لا يوجد في "الله" لأن الله فعل خالص يخلو من أي انفعال عكس باقي الموجودات. </a:t>
            </a:r>
            <a:endParaRPr lang="en-US" sz="2400" dirty="0" smtClean="0"/>
          </a:p>
          <a:p>
            <a:pPr algn="r" rtl="1"/>
            <a:r>
              <a:rPr lang="ar-EG" sz="2400" dirty="0" smtClean="0"/>
              <a:t>ووفقًا لهذا التفسير فإن كل شيء في الكون تسري فيه الحياة. فهناك دينامكية حية متدفقة في كل جزء من أجزاء الكون. وكل جزء في الكون </a:t>
            </a:r>
            <a:r>
              <a:rPr lang="ar-SA" sz="2400" dirty="0" smtClean="0"/>
              <a:t>،</a:t>
            </a:r>
            <a:r>
              <a:rPr lang="ar-EG" sz="2400" dirty="0" smtClean="0"/>
              <a:t>حتى ذلك الذي نتصوره على أنه مادي محض</a:t>
            </a:r>
            <a:r>
              <a:rPr lang="ar-SA" sz="2400" dirty="0" smtClean="0"/>
              <a:t>،</a:t>
            </a:r>
            <a:r>
              <a:rPr lang="ar-EG" sz="2400" dirty="0" smtClean="0"/>
              <a:t> مليء بالحياة أو الطاقة الروحية. وهو تفسير أقرب إلى التفسيرات العلمية الحديثة التي ترى المادة كطاقة. فالمونادات مراكز طاقة. وهذا هو التعبير الجديد الذي أضافه "ليبنتز" لتصور "الجوهر التقليدي". وهو ذلك التصور الذي يرى الجوهر مجرد وجود مستقل ثابت استاتيكي.</a:t>
            </a:r>
            <a:endParaRPr lang="ar-SA" sz="2400" dirty="0" smtClean="0"/>
          </a:p>
          <a:p>
            <a:pPr algn="r" rtl="1"/>
            <a:r>
              <a:rPr lang="ar-EG" sz="2400" dirty="0" smtClean="0"/>
              <a:t>تصور "ليبنتز" للجوهر تصور جديد مليء بالحيوية والفاعلية والديناميكية. وليس هناك حياة أو موت، ميلاد أو وفاة، بل هناك تغير مستمر، انتقال من حالة إلى أخرى، أو تغير في الأشكال والمظاهر. ويعني هذا أن الموت لا يعني انفصال الروح عن البدن، ولا يعني الميلاد الحدوث من عدم، بل كل ما يوجد هو إما تطور وزيادة، أو ثبات ونقص. </a:t>
            </a:r>
            <a:endParaRPr lang="en-US" sz="2400" dirty="0" smtClean="0"/>
          </a:p>
          <a:p>
            <a:pPr algn="r" rtl="1"/>
            <a:r>
              <a:rPr lang="ar-EG" sz="2400" dirty="0" smtClean="0"/>
              <a:t> </a:t>
            </a:r>
            <a:r>
              <a:rPr lang="ar-EG" sz="2400" b="1" dirty="0" smtClean="0">
                <a:solidFill>
                  <a:schemeClr val="accent2">
                    <a:lumMod val="50000"/>
                  </a:schemeClr>
                </a:solidFill>
              </a:rPr>
              <a:t>المونادات  جواهر أو نقاط ميتافيزيقية </a:t>
            </a:r>
            <a:r>
              <a:rPr lang="ar-EG" sz="2400" dirty="0" smtClean="0"/>
              <a:t>تمثل وحدات حقيقية تتركب منها جميع الأشياء في العالم المادي. فهي لا مادية ولكن مجموعها يكون العالم المادي كما يظهر لنا. </a:t>
            </a:r>
            <a:r>
              <a:rPr lang="ar-EG" sz="2400" b="1" dirty="0" smtClean="0">
                <a:solidFill>
                  <a:schemeClr val="accent2">
                    <a:lumMod val="50000"/>
                  </a:schemeClr>
                </a:solidFill>
              </a:rPr>
              <a:t>فمظهره مادي وحقيقته فاعلية ونشاط. </a:t>
            </a:r>
            <a:endParaRPr lang="en-US" sz="2400" b="1" dirty="0" smtClean="0">
              <a:solidFill>
                <a:schemeClr val="accent2">
                  <a:lumMod val="50000"/>
                </a:schemeClr>
              </a:solidFill>
            </a:endParaRPr>
          </a:p>
          <a:p>
            <a:pPr algn="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ar-EG" b="1" dirty="0" smtClean="0"/>
              <a:t>الإنسان: وعلاقة النفس بالجسم </a:t>
            </a:r>
            <a:r>
              <a:rPr lang="en-US" dirty="0" smtClean="0"/>
              <a:t/>
            </a:r>
            <a:br>
              <a:rPr lang="en-US" dirty="0" smtClean="0"/>
            </a:br>
            <a:endParaRPr lang="en-US" dirty="0"/>
          </a:p>
        </p:txBody>
      </p:sp>
      <p:sp>
        <p:nvSpPr>
          <p:cNvPr id="3" name="Content Placeholder 2"/>
          <p:cNvSpPr>
            <a:spLocks noGrp="1"/>
          </p:cNvSpPr>
          <p:nvPr>
            <p:ph idx="1"/>
          </p:nvPr>
        </p:nvSpPr>
        <p:spPr>
          <a:xfrm>
            <a:off x="0" y="533400"/>
            <a:ext cx="9144000" cy="6324600"/>
          </a:xfrm>
        </p:spPr>
        <p:txBody>
          <a:bodyPr>
            <a:noAutofit/>
          </a:bodyPr>
          <a:lstStyle/>
          <a:p>
            <a:pPr algn="r" rtl="1"/>
            <a:r>
              <a:rPr lang="ar-EG" sz="2300" dirty="0" smtClean="0"/>
              <a:t>لا توجد في العالم نفوس بدون أجساد، ولا أجساد بدون نفوس. فالمادة البحتة بدون القوة أو النفس لا يمكنها أن تفعل. وكل موناد مخلوق يفعل </a:t>
            </a:r>
            <a:r>
              <a:rPr lang="ar-EG" sz="2300" dirty="0" err="1" smtClean="0"/>
              <a:t>و</a:t>
            </a:r>
            <a:r>
              <a:rPr lang="ar-EG" sz="2300" dirty="0" smtClean="0"/>
              <a:t> ينفعل. ولا شيء يخلو من الانفعال الذي يمثل المادة إلا الله الفعل الخالص. </a:t>
            </a:r>
            <a:endParaRPr lang="ar-SA" sz="2300" dirty="0" smtClean="0"/>
          </a:p>
          <a:p>
            <a:pPr algn="r" rtl="1"/>
            <a:r>
              <a:rPr lang="ar-EG" sz="2300" dirty="0" smtClean="0"/>
              <a:t>ولا وجود للجانب المنفعل للمادة بدون الجانب الفعال أو القوة. والإنسان مثل أي جسم آخر يتكون من مجموعة من المونادات المرتبطة </a:t>
            </a:r>
            <a:r>
              <a:rPr lang="ar-SA" sz="2300" dirty="0" smtClean="0"/>
              <a:t>ب</a:t>
            </a:r>
            <a:r>
              <a:rPr lang="ar-EG" sz="2300" dirty="0" smtClean="0"/>
              <a:t>بعضها البعض بحيث تعكس بوضوح وتميز التغيرات التي تحدث في داخلها أكثر مما تعكس أية تغيرات في أي مونادات أخرى في العالم. </a:t>
            </a:r>
            <a:endParaRPr lang="en-US" sz="2300" dirty="0" smtClean="0"/>
          </a:p>
          <a:p>
            <a:pPr algn="r" rtl="1"/>
            <a:r>
              <a:rPr lang="ar-EG" sz="2300" dirty="0" smtClean="0"/>
              <a:t>والإنسان يتكون من مجموعة من المونادات ولكنها ليست جميعًا على درجة واحدة من الإدراك الواعي </a:t>
            </a:r>
            <a:r>
              <a:rPr lang="ar-SA" sz="2300" dirty="0" smtClean="0"/>
              <a:t>،</a:t>
            </a:r>
            <a:r>
              <a:rPr lang="ar-EG" sz="2300" dirty="0" smtClean="0"/>
              <a:t>فهناك مجموعة قادرة على الاستدلال والوعي الذاتي</a:t>
            </a:r>
            <a:r>
              <a:rPr lang="ar-SA" sz="2300" dirty="0" smtClean="0"/>
              <a:t> ،</a:t>
            </a:r>
            <a:r>
              <a:rPr lang="ar-EG" sz="2300" dirty="0" smtClean="0"/>
              <a:t>وهي المونادات الشاعرة أو العاقلة</a:t>
            </a:r>
            <a:r>
              <a:rPr lang="ar-SA" sz="2300" dirty="0" smtClean="0"/>
              <a:t>،</a:t>
            </a:r>
            <a:r>
              <a:rPr lang="ar-EG" sz="2300" dirty="0" smtClean="0"/>
              <a:t> وتسمى المونادات المسيطرة أو مونادات النفس</a:t>
            </a:r>
            <a:r>
              <a:rPr lang="ar-SA" sz="2300" dirty="0" smtClean="0"/>
              <a:t>،</a:t>
            </a:r>
            <a:r>
              <a:rPr lang="ar-EG" sz="2300" dirty="0" smtClean="0"/>
              <a:t> وهي متميزة عن المونادات الأقل شعورًا وهي المونادات التي تكون الجسم. فالإنسان يتكون من مجموعتين من المونادات: </a:t>
            </a:r>
            <a:endParaRPr lang="en-US" sz="2300" dirty="0" smtClean="0"/>
          </a:p>
          <a:p>
            <a:pPr lvl="0" algn="r" rtl="1"/>
            <a:r>
              <a:rPr lang="ar-EG" sz="2300" dirty="0" smtClean="0"/>
              <a:t>مجموعة المونادات الواعية المسيطرة أو النفس </a:t>
            </a:r>
            <a:endParaRPr lang="en-US" sz="2300" dirty="0" smtClean="0"/>
          </a:p>
          <a:p>
            <a:pPr lvl="0" algn="r" rtl="1"/>
            <a:r>
              <a:rPr lang="ar-EG" sz="2300" dirty="0" smtClean="0"/>
              <a:t>مجموعة المونادات الأدنى في الشعور والوعي والتي ترتبط معًا وتخضع لسيطرة </a:t>
            </a:r>
            <a:r>
              <a:rPr lang="ar-EG" sz="2300" dirty="0" err="1" smtClean="0"/>
              <a:t>النف</a:t>
            </a:r>
            <a:r>
              <a:rPr lang="ar-SA" sz="2300" dirty="0" smtClean="0"/>
              <a:t>س (وتمثل الجسم)</a:t>
            </a:r>
            <a:r>
              <a:rPr lang="ar-EG" sz="2300" dirty="0" smtClean="0"/>
              <a:t> وتعكس في نفس الوقت ما يحدث من تغيرات في المجموعة الأعلى (النفس)، في حين تكون النفس أيضًا واعية بالتأثيرات التي يتركها فيها الجسم.</a:t>
            </a:r>
            <a:endParaRPr lang="ar-SA" sz="2300" dirty="0" smtClean="0"/>
          </a:p>
          <a:p>
            <a:pPr lvl="0" algn="r" rtl="1"/>
            <a:r>
              <a:rPr lang="ar-EG" sz="2300" dirty="0" smtClean="0"/>
              <a:t>وعلى الرغم أن هذا التأثير لا يقوم على مبدأ العلية؛ لأن النفس والجسم كل منهما يسير وفقًا لقوانينه الخاصة، ولكن هناك </a:t>
            </a:r>
            <a:r>
              <a:rPr lang="ar-EG" sz="2300" b="1" dirty="0" smtClean="0"/>
              <a:t>توافق وانسجام بينهما </a:t>
            </a:r>
            <a:r>
              <a:rPr lang="ar-SA" sz="2300" b="1" dirty="0" smtClean="0"/>
              <a:t>يجعل</a:t>
            </a:r>
            <a:r>
              <a:rPr lang="ar-EG" sz="2300" dirty="0" smtClean="0"/>
              <a:t> النفس التي تسير وفقًا لقوانين الغائية</a:t>
            </a:r>
            <a:r>
              <a:rPr lang="ar-SA" sz="2300" dirty="0" smtClean="0"/>
              <a:t> و</a:t>
            </a:r>
            <a:r>
              <a:rPr lang="ar-EG" sz="2300" dirty="0" smtClean="0"/>
              <a:t>تتوافق مع الجسم الذي يسير وفقًا لقوانين الفاعلية. </a:t>
            </a:r>
            <a:endParaRPr lang="ar-SA" sz="2300" dirty="0" smtClean="0"/>
          </a:p>
          <a:p>
            <a:pPr algn="r"/>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ar-SA" dirty="0" smtClean="0"/>
              <a:t>الانسجام المسبق</a:t>
            </a:r>
            <a:endParaRPr lang="en-US" dirty="0"/>
          </a:p>
        </p:txBody>
      </p:sp>
      <p:sp>
        <p:nvSpPr>
          <p:cNvPr id="3" name="Content Placeholder 2"/>
          <p:cNvSpPr>
            <a:spLocks noGrp="1"/>
          </p:cNvSpPr>
          <p:nvPr>
            <p:ph idx="1"/>
          </p:nvPr>
        </p:nvSpPr>
        <p:spPr>
          <a:xfrm>
            <a:off x="228600" y="762000"/>
            <a:ext cx="8686800" cy="5943600"/>
          </a:xfrm>
        </p:spPr>
        <p:txBody>
          <a:bodyPr>
            <a:normAutofit fontScale="77500" lnSpcReduction="20000"/>
          </a:bodyPr>
          <a:lstStyle/>
          <a:p>
            <a:pPr algn="r" rtl="1"/>
            <a:r>
              <a:rPr lang="ar-EG" dirty="0" smtClean="0"/>
              <a:t>" الانسجام المقدر سلفًا أو الانسجام المسبق </a:t>
            </a:r>
            <a:r>
              <a:rPr lang="en-US" dirty="0" smtClean="0"/>
              <a:t>Pre established Harmony</a:t>
            </a:r>
            <a:r>
              <a:rPr lang="ar-EG" dirty="0" smtClean="0"/>
              <a:t> وه</a:t>
            </a:r>
            <a:r>
              <a:rPr lang="ar-SA" dirty="0" smtClean="0"/>
              <a:t>و</a:t>
            </a:r>
            <a:r>
              <a:rPr lang="ar-EG" dirty="0" smtClean="0"/>
              <a:t> الانسجام الذي وضعه الله لكي تسير عليه جميع الأشياء في الكون ينطبق على النفس والجسم. وهما أشبه بساعتين متوافقتين زمنيًا ومحاولة تفسير هذا التوافق لا تخرج عن ثلاثة احتمالات: </a:t>
            </a:r>
            <a:endParaRPr lang="en-US" dirty="0" smtClean="0"/>
          </a:p>
          <a:p>
            <a:pPr lvl="0" algn="r" rtl="1"/>
            <a:r>
              <a:rPr lang="ar-EG" dirty="0" smtClean="0"/>
              <a:t>أن هناك تأثير متبادل بين الساعتين بحيث أن أي تغير في إحداها يؤدي إلى تغير في الأخرى، وهذا هو تفسير ديكارت. </a:t>
            </a:r>
            <a:endParaRPr lang="en-US" dirty="0" smtClean="0"/>
          </a:p>
          <a:p>
            <a:pPr lvl="0" algn="r" rtl="1"/>
            <a:r>
              <a:rPr lang="ar-EG" dirty="0" smtClean="0"/>
              <a:t>أن هناك عامل ماهر يتدخل باستمرار لضبط الساعتين بعناية فائقة حتى يظل التوافق بينهما قائما باستمرار بدون أي تأثير متبادل بينهما (وهي طريقة المساعدة الخارجية لمذهب المناسبات عند مالبرانش والديكارتيين). </a:t>
            </a:r>
            <a:endParaRPr lang="en-US" dirty="0" smtClean="0"/>
          </a:p>
          <a:p>
            <a:pPr lvl="0" algn="r" rtl="1"/>
            <a:r>
              <a:rPr lang="ar-EG" dirty="0" smtClean="0"/>
              <a:t>أن التوافق يحدث نتيجة للدقة المسبقة التي صنع بواسطتها، بمعنى أن الصانع صنعهما بدقة متناهية بحيث يظل التوافق بينهما مستمرًا وبدون أي تدخل خارجي وبدون أي تأثير متبادل بينها، وهذا ما يسميه الانسجام المسبق بين النفس والجسم، أو بين جميع المونادات المخلوقة. </a:t>
            </a:r>
            <a:endParaRPr lang="ar-SA" dirty="0" smtClean="0"/>
          </a:p>
          <a:p>
            <a:pPr lvl="0" algn="r" rtl="1"/>
            <a:r>
              <a:rPr lang="ar-EG" dirty="0" smtClean="0"/>
              <a:t>وهو انسجام وضعه الله من البداية حتى يسير كل شيء في الكون بطريقة منتظمة ومتسقة وبدون تعارض بين الموجودات، فكل شيء يسير وفقًا لقانونه الخاص. وبذلك يتم التوافق بينهما وهكذا تتوافق مملكة الغايات الأخلاقية للروح الإنساني مع مملكة العلل الفاعلة للطبيعة. أي أن هناك توافق تام بين إدراكات المونادات وحركات الأجسام، أي توافق بين النفس والجسم. </a:t>
            </a:r>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ar-EG" b="1" dirty="0" smtClean="0"/>
              <a:t>العالم والطبيعة </a:t>
            </a:r>
            <a:endParaRPr lang="en-US" dirty="0"/>
          </a:p>
        </p:txBody>
      </p:sp>
      <p:sp>
        <p:nvSpPr>
          <p:cNvPr id="3" name="Content Placeholder 2"/>
          <p:cNvSpPr>
            <a:spLocks noGrp="1"/>
          </p:cNvSpPr>
          <p:nvPr>
            <p:ph idx="1"/>
          </p:nvPr>
        </p:nvSpPr>
        <p:spPr>
          <a:xfrm>
            <a:off x="228600" y="685800"/>
            <a:ext cx="8686800" cy="6172200"/>
          </a:xfrm>
        </p:spPr>
        <p:txBody>
          <a:bodyPr>
            <a:noAutofit/>
          </a:bodyPr>
          <a:lstStyle/>
          <a:p>
            <a:pPr algn="r" rtl="1"/>
            <a:r>
              <a:rPr lang="ar-EG" sz="2300" dirty="0" smtClean="0"/>
              <a:t>العالم عند</a:t>
            </a:r>
            <a:r>
              <a:rPr lang="ar-SA" sz="2300" dirty="0" smtClean="0"/>
              <a:t> ليبنتز</a:t>
            </a:r>
            <a:r>
              <a:rPr lang="ar-EG" sz="2300" dirty="0" smtClean="0"/>
              <a:t> مليء تمامًا تنتشر فيه المونادات المتمايزة المتحركة والمتغيرة باستمرار، وهي كما قلنا تحتفظ داخلها بمبدأ تغيرها. وكل جزء من العالم مليء بالنشاط والفاعلية، وليس امتدادًا جامدًا. فالمادة ليست خاملة بل هي مليئة بالقوة والفاعلية. والمكان والزمان ليسا </a:t>
            </a:r>
            <a:r>
              <a:rPr lang="ar-EG" sz="2300" dirty="0" err="1" smtClean="0"/>
              <a:t>حقيقيان</a:t>
            </a:r>
            <a:r>
              <a:rPr lang="ar-EG" sz="2300" dirty="0" smtClean="0"/>
              <a:t>، والحركة أيضًا ليست حقيقية. المكان مجرد ارتباط وترتيب للأجسام. والزمان مجرد ترتيب الأحداث، والحركة مجرد أثر من آثار القوة. </a:t>
            </a:r>
            <a:r>
              <a:rPr lang="ar-SA" sz="2300" dirty="0" smtClean="0"/>
              <a:t>(كلها مظاهر)</a:t>
            </a:r>
            <a:endParaRPr lang="en-US" sz="2300" dirty="0" smtClean="0"/>
          </a:p>
          <a:p>
            <a:pPr algn="r" rtl="1"/>
            <a:r>
              <a:rPr lang="ar-EG" sz="2300" dirty="0" smtClean="0"/>
              <a:t>فالعالم الحقيقي: هو مجرد تجمع للمونادات لا متناهية العدد لا امتداد لها ولا شكل ولا مكان ولا حركة، فهو مجرد عالم الظواهر فقط أو عالم المادة كما تظهر لنا، لأن الرابطة التي تربط بين المونادات ليست رابطة واقعية بل هي رابطة مثالية </a:t>
            </a:r>
            <a:r>
              <a:rPr lang="en-US" sz="2300" dirty="0" smtClean="0"/>
              <a:t>Ideal</a:t>
            </a:r>
            <a:r>
              <a:rPr lang="ar-EG" sz="2300" dirty="0" smtClean="0"/>
              <a:t> </a:t>
            </a:r>
            <a:r>
              <a:rPr lang="ar-SA" sz="2300" dirty="0" smtClean="0"/>
              <a:t>،ف</a:t>
            </a:r>
            <a:r>
              <a:rPr lang="ar-EG" sz="2300" dirty="0" smtClean="0"/>
              <a:t>المونادات تفعل كما لو كان بينها تأثير وتفاعل حقيقي، في حين أن ما يربطها جميعًا هو الاتفاق أو الانسجام المسبق، والله هو علة هذا التوافق، ولذلك فهو يمثل رابطة مثالية، وليست واقعية. </a:t>
            </a:r>
            <a:endParaRPr lang="en-US" sz="2300" dirty="0" smtClean="0"/>
          </a:p>
          <a:p>
            <a:pPr algn="r" rtl="1"/>
            <a:r>
              <a:rPr lang="ar-EG" sz="2300" dirty="0" smtClean="0"/>
              <a:t>إن عالم "ليبنتز" عالم منتظم ومتناسق ومتوافق، وهو خير العوالم الممكنة، لأن الله خير وخيريته تقتضي أن يخلق أفضل العوالم الممكنة. والعالم ليس فيه كل وجزء أو مركب، فهذه كلها ظواهر تتفاعل لتقدم الصورة الكلية</a:t>
            </a:r>
            <a:r>
              <a:rPr lang="ar-SA" sz="2300" dirty="0" smtClean="0"/>
              <a:t>.(</a:t>
            </a:r>
            <a:r>
              <a:rPr lang="ar-EG" sz="2300" dirty="0" smtClean="0"/>
              <a:t>بمعنى آخر العالم كل أشبه بالسيمفونية التي تتكون من نغمات تصدر عن آلات مختلفة ومتعددة ولكنها تتحد وتتوافق عندما تلتقي بأسماعنا، وفي إحساسنا، ومشاعرنا. فالسيمفونية تكتسب وجودها من الوحدة التي تعطيها لمشاعرنا مما يجعلها تمثل لحنًا كاملاً</a:t>
            </a:r>
            <a:r>
              <a:rPr lang="ar-SA" sz="2300" dirty="0" smtClean="0"/>
              <a:t>)</a:t>
            </a:r>
            <a:r>
              <a:rPr lang="ar-EG" sz="2300" dirty="0" smtClean="0"/>
              <a:t>. </a:t>
            </a:r>
            <a:endParaRPr lang="en-US" sz="2300" dirty="0" smtClean="0"/>
          </a:p>
          <a:p>
            <a:pPr algn="r"/>
            <a:endParaRPr lang="en-US" sz="2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ar-SA" dirty="0" smtClean="0"/>
              <a:t>ليبنتز</a:t>
            </a:r>
            <a:endParaRPr lang="en-US" dirty="0"/>
          </a:p>
        </p:txBody>
      </p:sp>
      <p:sp>
        <p:nvSpPr>
          <p:cNvPr id="3" name="Content Placeholder 2"/>
          <p:cNvSpPr>
            <a:spLocks noGrp="1"/>
          </p:cNvSpPr>
          <p:nvPr>
            <p:ph idx="1"/>
          </p:nvPr>
        </p:nvSpPr>
        <p:spPr>
          <a:xfrm>
            <a:off x="0" y="762000"/>
            <a:ext cx="8991600" cy="6096000"/>
          </a:xfrm>
        </p:spPr>
        <p:txBody>
          <a:bodyPr>
            <a:normAutofit fontScale="77500" lnSpcReduction="20000"/>
          </a:bodyPr>
          <a:lstStyle/>
          <a:p>
            <a:pPr algn="r" rtl="1"/>
            <a:r>
              <a:rPr lang="ar-SA" dirty="0" smtClean="0"/>
              <a:t>حياته ومؤلفاته</a:t>
            </a:r>
          </a:p>
          <a:p>
            <a:pPr algn="r" rtl="1"/>
            <a:r>
              <a:rPr lang="ar-EG" dirty="0" smtClean="0"/>
              <a:t>ويعتبر</a:t>
            </a:r>
            <a:r>
              <a:rPr lang="en-US" dirty="0" smtClean="0"/>
              <a:t>”</a:t>
            </a:r>
            <a:r>
              <a:rPr lang="ar-EG" dirty="0" smtClean="0"/>
              <a:t> ليبنتز</a:t>
            </a:r>
            <a:r>
              <a:rPr lang="en-US" dirty="0" smtClean="0"/>
              <a:t>”</a:t>
            </a:r>
            <a:r>
              <a:rPr lang="ar-EG" dirty="0" smtClean="0"/>
              <a:t> خير ممثل للاتجاهات التي سادت عصره فقد جمع بين مثالية الألمان وعقلانية الفرنسيين، وتجريبية الإنجليز، وأضاف عليهم محاربة الإلحاد، وكشوف علمية في مجال الرياضيات (وخاصة التفاضل والتكامل)، وفي مجال المنطق (خاصة المنطق الرمزي)؛ ليعكس بذلك جميع الاتجاهات التي سادت عصره. وفي الغالب كان يعرض آرائه من خلال مراسلاته مع الآخرين. وقام بعدة أسفار في الفترة من 1672 إلى 1676، وفي هذه الفترة قام باختراع الآلة الحاسبة. وأعلن عن نظريته في حساب التفاضل والتكامل، والتي نافس فيها "نيوتن". </a:t>
            </a:r>
            <a:endParaRPr lang="en-US" dirty="0" smtClean="0"/>
          </a:p>
          <a:p>
            <a:pPr algn="r" rtl="1"/>
            <a:r>
              <a:rPr lang="ar-EG" dirty="0" smtClean="0"/>
              <a:t>وقد كان لـ "ليبنتز" اهتمامات سياسية في شتى الموضوع نتيجة لظروف عصره. فكانت فرنسا على وشك غزو الولايات الألمانية. وأراد ليبنتز أن يصرف نظر "لويس الرابع عشر" عن غزو ألمانيا، وبدلاً عن ذلك أعد له خطة لغزو مصر. وهي عبارة عن مذكرة سياسية يعرض فيها لتاريخ الحملات التي شنت على مصر من قبل. ويبين فيها أهمية الموقع الجغرافي والمركز الاقتصادي لمصر. وأكد على أن غزوها سيكون أمرًا سهلاً، وسوف يعود بالفائدة على فرنسا، وخاصة في السيادة البحرية، والسيطرة على الطرق التي تربط بين الغرب والشرق. غير أن هذه الخطة لم تصل إلى الملك بالفعل إلا بعد احتلال فرنسا لألمانيا. وهي الخطة التي نفذها "نابليون" فيما بعد، وكانت بداية عصر الإمبريالية الأوربية في الشرق الأوسط. </a:t>
            </a:r>
            <a:endParaRPr lang="en-US" dirty="0" smtClean="0"/>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fontScale="90000"/>
          </a:bodyPr>
          <a:lstStyle/>
          <a:p>
            <a:r>
              <a:rPr lang="ar-EG" b="1" dirty="0" smtClean="0"/>
              <a:t>المنهج ونظرية المعرفة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410200"/>
          </a:xfrm>
        </p:spPr>
        <p:txBody>
          <a:bodyPr>
            <a:normAutofit fontScale="77500" lnSpcReduction="20000"/>
          </a:bodyPr>
          <a:lstStyle/>
          <a:p>
            <a:pPr algn="r" rtl="1"/>
            <a:r>
              <a:rPr lang="ar-EG" dirty="0" smtClean="0"/>
              <a:t>وتدور نظرية المعرفة في الأساس حول التساؤل عما إذا كانت معارفنا تتكون من الواقع في الخبرة الحسية، أما أنها تنشأ داخل العقل البشري، بمعنى أنها فطرية. وقد ذهب الواقعيون إلى أن المعرفة توجد في العالم الخارجي، وأن العقل البشري هو مستقبل لتلك المعارف، كما أكد</a:t>
            </a:r>
            <a:r>
              <a:rPr lang="ar-SA" dirty="0" smtClean="0"/>
              <a:t> </a:t>
            </a:r>
            <a:r>
              <a:rPr lang="ar-EG" dirty="0" smtClean="0"/>
              <a:t>جون لوك أن العقل البشري هو صفحة بيضاء وأن التجارب الحسية تخط معارفها على تلك الصفحة. </a:t>
            </a:r>
            <a:endParaRPr lang="ar-SA" dirty="0" smtClean="0"/>
          </a:p>
          <a:p>
            <a:pPr algn="r" rtl="1"/>
            <a:r>
              <a:rPr lang="ar-EG" dirty="0" smtClean="0"/>
              <a:t>أما المثاليون فنجد لديهم تيارين أساسيين: المثالية الذاتية التي ترد الحقائق والمعارف إلى الذات، والمثالية الموضوعية التي تقرر أن الحقائق توجد في عالم مستقل (مثل عالم المثل عند أفلاطون)، فهي ليست حقائق حسية تجريبية، بل هي حقائق مثالية. ثم جاء "كانط" وقدم نموذجًا للمثالية النقدية التي ترى أن العقل يلعب دورًا رئيسيًا وإيجابيًا في المعرفة، بمعنى أن العقل يحدد شروط التجربة، وأهمها شرطا الزمان والمكان. و</a:t>
            </a:r>
            <a:r>
              <a:rPr lang="ar-SA" dirty="0" smtClean="0"/>
              <a:t>ي</a:t>
            </a:r>
            <a:r>
              <a:rPr lang="ar-EG" dirty="0" smtClean="0"/>
              <a:t>صيغ العقل ظواهر العالم وفقًا لمقولاته الخاصة.</a:t>
            </a:r>
            <a:endParaRPr lang="en-US" dirty="0" smtClean="0"/>
          </a:p>
          <a:p>
            <a:pPr algn="r" rtl="1"/>
            <a:r>
              <a:rPr lang="ar-EG" dirty="0" smtClean="0"/>
              <a:t>وبالنسبة لـ "ليبنتز" فإن نظريته في المعرفة تجمع بين الاتجاه العقلي المثالي الذي يرد المعرفة إلى الذات، والاتجاه الواقعي الحسي، الذي يرى أن المعرفة تأتي من العالم الخارجي.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المنهج </a:t>
            </a:r>
            <a:endParaRPr lang="en-US" dirty="0"/>
          </a:p>
        </p:txBody>
      </p:sp>
      <p:sp>
        <p:nvSpPr>
          <p:cNvPr id="3" name="Content Placeholder 2"/>
          <p:cNvSpPr>
            <a:spLocks noGrp="1"/>
          </p:cNvSpPr>
          <p:nvPr>
            <p:ph idx="1"/>
          </p:nvPr>
        </p:nvSpPr>
        <p:spPr>
          <a:xfrm>
            <a:off x="457200" y="1371600"/>
            <a:ext cx="8382000" cy="5105400"/>
          </a:xfrm>
        </p:spPr>
        <p:txBody>
          <a:bodyPr>
            <a:normAutofit fontScale="77500" lnSpcReduction="20000"/>
          </a:bodyPr>
          <a:lstStyle/>
          <a:p>
            <a:pPr algn="r" rtl="1">
              <a:buNone/>
            </a:pPr>
            <a:endParaRPr lang="en-US" dirty="0" smtClean="0"/>
          </a:p>
          <a:p>
            <a:pPr algn="r" rtl="1"/>
            <a:r>
              <a:rPr lang="ar-EG" dirty="0" smtClean="0"/>
              <a:t>أراد "ليبنتز" مثل ديكارت أن يتقدم في المعرفة على نحو يقيني وذلك من خلال البحث عن أسس للمعرفة تجعلها يقينية. فسعى إلى إيجاد منهج للاستدلال على أن يتمتع بيقين يشبه اليقين الرياضي ودقة براهينه. وكان يطمح إلى وضع لغة رمزية مثالية تتحرر من اللبس والغموض الذي يشوب اللغة العادية، حتى يتمكن من التقدم في الاستدلال بحرية وبدون الوقوع في المشكلات التي يسببها غموض اللغة والتباسها. وهي الفكرة التي تطورت فيما بعد عند فلاسفة اللغة في المذهب المنطقي الذري عند </a:t>
            </a:r>
            <a:r>
              <a:rPr lang="ar-EG" dirty="0" err="1" smtClean="0"/>
              <a:t>فتجنشتين</a:t>
            </a:r>
            <a:r>
              <a:rPr lang="ar-EG" dirty="0" smtClean="0"/>
              <a:t> وغيره من فلاسفة التحليل. </a:t>
            </a:r>
            <a:endParaRPr lang="en-US" dirty="0" smtClean="0"/>
          </a:p>
          <a:p>
            <a:pPr algn="r" rtl="1"/>
            <a:r>
              <a:rPr lang="ar-EG" dirty="0" smtClean="0"/>
              <a:t>وقد رفض "ليبنتز" الشك الديكارتي، وبدأ فلسفته بالاعتماد على مجموعة من الافتراضات الأساسية التي تتمتع باليقين والوضوح الذاتي لتلك العقول التي تتمتع بقواها الكاملة. فعلى سبيل المثال يسلم بمبدأ أنا أفكر إذًا أنا موجود، كما يسلم بوجود العالم إلى جانب افتراضه مبدأين أساسين للاستدلال، وهما: </a:t>
            </a:r>
            <a:endParaRPr lang="ar-SA" dirty="0" smtClean="0"/>
          </a:p>
          <a:p>
            <a:pPr algn="r" rtl="1"/>
            <a:r>
              <a:rPr lang="ar-EG" b="1" dirty="0" smtClean="0"/>
              <a:t>مبدأ عدم التناقض :</a:t>
            </a:r>
            <a:endParaRPr lang="en-US" dirty="0" smtClean="0"/>
          </a:p>
          <a:p>
            <a:pPr algn="r" rtl="1"/>
            <a:r>
              <a:rPr lang="ar-EG" dirty="0" smtClean="0"/>
              <a:t>ومعناه أن الشيء الزائف يتضمن تناقضا، والشيء الصادق يدل إنكاره على تناقض .</a:t>
            </a:r>
            <a:endParaRPr lang="en-US" dirty="0" smtClean="0"/>
          </a:p>
          <a:p>
            <a:pPr algn="r" rtl="1"/>
            <a:endParaRPr lang="ar-SA"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295400"/>
            <a:ext cx="8915400" cy="5410200"/>
          </a:xfrm>
        </p:spPr>
        <p:txBody>
          <a:bodyPr>
            <a:normAutofit fontScale="77500" lnSpcReduction="20000"/>
          </a:bodyPr>
          <a:lstStyle/>
          <a:p>
            <a:pPr algn="r" rtl="1"/>
            <a:r>
              <a:rPr lang="ar-EG" b="1" dirty="0" smtClean="0"/>
              <a:t>مبدأ العلة الكافية :</a:t>
            </a:r>
            <a:endParaRPr lang="en-US" dirty="0" smtClean="0"/>
          </a:p>
          <a:p>
            <a:pPr algn="r" rtl="1"/>
            <a:r>
              <a:rPr lang="ar-EG" dirty="0" smtClean="0"/>
              <a:t>معناه أن أي </a:t>
            </a:r>
            <a:r>
              <a:rPr lang="ar-EG" dirty="0" err="1" smtClean="0"/>
              <a:t>ش</a:t>
            </a:r>
            <a:r>
              <a:rPr lang="ar-SA" dirty="0" smtClean="0"/>
              <a:t>ي</a:t>
            </a:r>
            <a:r>
              <a:rPr lang="ar-EG" dirty="0" smtClean="0"/>
              <a:t>ء يتصف بالوجود أو بالحقيقة، وأي حكم أو قضية تتصف بالصدق، لابد من وجود سبب كافي لوجودها على هذا النحو وليس على نحو أخر.</a:t>
            </a:r>
            <a:endParaRPr lang="en-US" dirty="0" smtClean="0"/>
          </a:p>
          <a:p>
            <a:pPr algn="r" rtl="1"/>
            <a:r>
              <a:rPr lang="ar-EG" dirty="0" smtClean="0"/>
              <a:t>اتفق "ليبنتز" مع "ديكارت" أن المعرفة الحقة هي المعرفة الواضحة المتميزة، وأضاف أن تلك المعرفة يجب أن تكون كافية وحدسية. وفيما يلي بيان لتلك المصطلحات كما قدمها ليبنتز: </a:t>
            </a:r>
            <a:endParaRPr lang="en-US" dirty="0" smtClean="0"/>
          </a:p>
          <a:p>
            <a:pPr algn="r" rtl="1"/>
            <a:r>
              <a:rPr lang="ar-EG" b="1" dirty="0" smtClean="0"/>
              <a:t>المعرفة الواضحة: </a:t>
            </a:r>
            <a:r>
              <a:rPr lang="ar-EG" dirty="0" smtClean="0"/>
              <a:t>هي القدرة على التمييز بين شيء، وشيء آخر يشبهه، دون أن أعرف الملامح والسمات التي جعلته مختلفًا عن هذا الشيء الآخر </a:t>
            </a:r>
            <a:endParaRPr lang="en-US" dirty="0" smtClean="0"/>
          </a:p>
          <a:p>
            <a:pPr algn="r" rtl="1"/>
            <a:r>
              <a:rPr lang="ar-EG" b="1" dirty="0" smtClean="0"/>
              <a:t>المعرفة المتميزة: </a:t>
            </a:r>
            <a:r>
              <a:rPr lang="ar-EG" dirty="0" smtClean="0"/>
              <a:t>هي القدرة على التعرف على جميع ملامح الشيء التي تميزه عن الأشياء الأخرى، وهي درجة أعلى من الوضوح.</a:t>
            </a:r>
            <a:endParaRPr lang="ar-SA" dirty="0" smtClean="0"/>
          </a:p>
          <a:p>
            <a:pPr algn="r" rtl="1"/>
            <a:r>
              <a:rPr lang="ar-EG" b="1" dirty="0" smtClean="0"/>
              <a:t>المعرفة الكافية: </a:t>
            </a:r>
            <a:r>
              <a:rPr lang="ar-EG" dirty="0" smtClean="0"/>
              <a:t>وهي امتداد لمعنى التميز الخاص، فإذا كان التميز خاص بالأشياء البسيطة، فإن المعرفة الكافية خاصة بالأشياء المركبة، وهو أمر أكثر صعوبة، لأننا لا يمكن أن ندرك الجوانب المختلفة للشيء المركب بسهولة. </a:t>
            </a:r>
            <a:endParaRPr lang="en-US" dirty="0" smtClean="0"/>
          </a:p>
          <a:p>
            <a:pPr algn="r" rtl="1">
              <a:buNone/>
            </a:pPr>
            <a:r>
              <a:rPr lang="ar-EG" dirty="0" smtClean="0"/>
              <a:t>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endParaRPr lang="en-US" dirty="0"/>
          </a:p>
        </p:txBody>
      </p:sp>
      <p:sp>
        <p:nvSpPr>
          <p:cNvPr id="3" name="Content Placeholder 2"/>
          <p:cNvSpPr>
            <a:spLocks noGrp="1"/>
          </p:cNvSpPr>
          <p:nvPr>
            <p:ph idx="1"/>
          </p:nvPr>
        </p:nvSpPr>
        <p:spPr>
          <a:xfrm>
            <a:off x="152400" y="609600"/>
            <a:ext cx="8763000" cy="6248400"/>
          </a:xfrm>
        </p:spPr>
        <p:txBody>
          <a:bodyPr>
            <a:normAutofit fontScale="77500" lnSpcReduction="20000"/>
          </a:bodyPr>
          <a:lstStyle/>
          <a:p>
            <a:pPr algn="r" rtl="1"/>
            <a:r>
              <a:rPr lang="ar-EG" b="1" dirty="0" smtClean="0"/>
              <a:t>المعرفة الحدسية: </a:t>
            </a:r>
            <a:r>
              <a:rPr lang="ar-EG" dirty="0" smtClean="0"/>
              <a:t>وتسمى بالإدراك الحدسي، بمعنى إذا كان الشيء بسيطًا فأنني أستطيع بلمحة مباشرة إدراك ملامحه المميزة في نفس الوقت الذي أفكر فيه، على نحو مباشر. وهنا يكون تصوري للشيء تصورًا حدسيًا. أما بالنسبة للأشياء المركبة التي تمنع قدراتي المحدودة عن الإحاطة أو الإلمام بكل جوانبها، فأنا مضطر إلى استعمال الرموز كدلائل على الجوانب المختلفة للشيء المركب عندما أفكر فيه. ولكن عندما أركز على جانب واحد، فأنا أراه بدون رموز. </a:t>
            </a:r>
            <a:endParaRPr lang="ar-SA" dirty="0" smtClean="0"/>
          </a:p>
          <a:p>
            <a:pPr algn="r" rtl="1"/>
            <a:r>
              <a:rPr lang="ar-EG" dirty="0" smtClean="0"/>
              <a:t>ولكن الرؤية الكاملة للشيء المركب تحتاج أن أفكر فيه بالاستعانة بالرموز، وتسمى </a:t>
            </a:r>
            <a:r>
              <a:rPr lang="ar-SA" dirty="0" smtClean="0"/>
              <a:t> </a:t>
            </a:r>
            <a:r>
              <a:rPr lang="ar-EG" b="1" dirty="0" smtClean="0"/>
              <a:t>المعرفة الرمزية</a:t>
            </a:r>
            <a:r>
              <a:rPr lang="ar-EG" dirty="0" smtClean="0"/>
              <a:t>، وليست حدسية مباشرة، وهي معرفة أقل كمالاً من المعرفة الحدسية الكاملة، أو المعرفة اللارمزية للأشياء المركبة. </a:t>
            </a:r>
            <a:endParaRPr lang="ar-SA" dirty="0" smtClean="0"/>
          </a:p>
          <a:p>
            <a:pPr algn="r" rtl="1"/>
            <a:r>
              <a:rPr lang="ar-EG" dirty="0" smtClean="0"/>
              <a:t>وهذا النمط من المعرفة لا يتيسر إلا </a:t>
            </a:r>
            <a:r>
              <a:rPr lang="ar-SA" dirty="0" smtClean="0"/>
              <a:t>لله </a:t>
            </a:r>
            <a:r>
              <a:rPr lang="ar-EG" dirty="0" smtClean="0"/>
              <a:t>فقط. فبالنسبة لنا تحتاج تلك المعرفة إلى عمليات شديدة التعقيد من التحليل والتحديد للملامح المختلفة للأشياء المركبة، وكذلك علاقتها بالأشياء الأخرى في العالم. وهذا جهد شاق بالنسبة لقدراتنا المحدودة. والله وحده هو القادر على الإحاطة بصفات الأشياء المركبة، ومعرفة علاقتها ببقية الأشياء. ولذلك فهو الوحيد القادر على المعرفة الحدسية بالأشياء المركبة. </a:t>
            </a:r>
            <a:endParaRPr lang="ar-SA" dirty="0" smtClean="0"/>
          </a:p>
          <a:p>
            <a:pPr algn="r" rtl="1"/>
            <a:r>
              <a:rPr lang="ar-SA" dirty="0" smtClean="0"/>
              <a:t>ف</a:t>
            </a:r>
            <a:r>
              <a:rPr lang="ar-EG" dirty="0" smtClean="0"/>
              <a:t>ن</a:t>
            </a:r>
            <a:r>
              <a:rPr lang="ar-SA" dirty="0" smtClean="0"/>
              <a:t>حن</a:t>
            </a:r>
            <a:r>
              <a:rPr lang="ar-EG" dirty="0" smtClean="0"/>
              <a:t> نستطيع فقط معرفة المعاني الابتدائية، ومعرفة المركبات البسيطة جدًا التي تتكون من هذه المعاني. وبالتالي هناك حدود للمعرفة البشرية التي تقف عند حدود طبائع الأشياء الجزئية، وبعض أنماط الوجود الخاصة بالحقائق الأولية. ومن خلالها نستطيع أن نكشف البنيان الأساسي للواقع الذي هو في أساسه بنيانًا عقليًا. </a:t>
            </a:r>
            <a:endParaRPr lang="en-US" dirty="0" smtClean="0"/>
          </a:p>
          <a:p>
            <a:pPr algn="r" rtl="1"/>
            <a:endParaRPr lang="en-US" dirty="0" smtClean="0"/>
          </a:p>
          <a:p>
            <a:pPr algn="r" rtl="1"/>
            <a:endParaRPr lang="en-US"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ar-SA" b="1" dirty="0" smtClean="0"/>
              <a:t>كيف نعرف؟</a:t>
            </a:r>
            <a:r>
              <a:rPr lang="ar-EG" b="1" dirty="0" smtClean="0"/>
              <a:t> </a:t>
            </a:r>
            <a:endParaRPr lang="en-US" dirty="0"/>
          </a:p>
        </p:txBody>
      </p:sp>
      <p:sp>
        <p:nvSpPr>
          <p:cNvPr id="3" name="Content Placeholder 2"/>
          <p:cNvSpPr>
            <a:spLocks noGrp="1"/>
          </p:cNvSpPr>
          <p:nvPr>
            <p:ph idx="1"/>
          </p:nvPr>
        </p:nvSpPr>
        <p:spPr>
          <a:xfrm>
            <a:off x="228600" y="1066800"/>
            <a:ext cx="8763000" cy="5638800"/>
          </a:xfrm>
        </p:spPr>
        <p:txBody>
          <a:bodyPr>
            <a:normAutofit fontScale="77500" lnSpcReduction="20000"/>
          </a:bodyPr>
          <a:lstStyle/>
          <a:p>
            <a:pPr algn="r" rtl="1"/>
            <a:r>
              <a:rPr lang="ar-EG" dirty="0" smtClean="0"/>
              <a:t>في البداية يميز ليبنتز بين نوعين من الحقائق: الحقائق الضرورية، وهي تخص العقل، وهي ضرورية لأن ما يقابلها مستحيل. </a:t>
            </a:r>
            <a:endParaRPr lang="ar-SA" dirty="0" smtClean="0"/>
          </a:p>
          <a:p>
            <a:pPr algn="r" rtl="1"/>
            <a:r>
              <a:rPr lang="ar-EG" dirty="0" smtClean="0"/>
              <a:t>والحقائق العرضية الاحتمالية: وهي حقائق الواقع الممكنة أو العارضة ومقابلها ممكن.</a:t>
            </a:r>
            <a:r>
              <a:rPr lang="ar-SA" dirty="0" smtClean="0"/>
              <a:t>    </a:t>
            </a:r>
            <a:r>
              <a:rPr lang="ar-EG" dirty="0" smtClean="0"/>
              <a:t> وبناء على ذلك يميز بين نمطين من المعرفة: </a:t>
            </a:r>
            <a:endParaRPr lang="en-US" dirty="0" smtClean="0"/>
          </a:p>
          <a:p>
            <a:pPr algn="r" rtl="1"/>
            <a:r>
              <a:rPr lang="ar-EG" dirty="0" smtClean="0"/>
              <a:t>معرفة قبلية </a:t>
            </a:r>
            <a:r>
              <a:rPr lang="en-US" dirty="0" smtClean="0"/>
              <a:t>a priori</a:t>
            </a:r>
            <a:r>
              <a:rPr lang="ar-EG" dirty="0" smtClean="0"/>
              <a:t> وهي المعرفة التي تكتشف بالعقل وحده دون الحواس أو نتيجة لاستخلاص نتيجة منطقية لأحد مبادئ العقل، أو بالتحليل المنطقي لأحد التصورات العقلية. </a:t>
            </a:r>
            <a:endParaRPr lang="en-US" dirty="0" smtClean="0"/>
          </a:p>
          <a:p>
            <a:pPr algn="r" rtl="1"/>
            <a:r>
              <a:rPr lang="ar-EG" dirty="0" smtClean="0"/>
              <a:t>المعرفة البعدية </a:t>
            </a:r>
            <a:r>
              <a:rPr lang="en-US" dirty="0" smtClean="0"/>
              <a:t>a posteriori</a:t>
            </a:r>
            <a:r>
              <a:rPr lang="ar-EG" dirty="0" smtClean="0"/>
              <a:t> وهي معرفة أمور الواقع التي تكتشف بالتجربة، أي بعد الاحتكاك بالواقع الموجود بالفعل. </a:t>
            </a:r>
            <a:endParaRPr lang="en-US" dirty="0" smtClean="0"/>
          </a:p>
          <a:p>
            <a:pPr algn="r" rtl="1"/>
            <a:r>
              <a:rPr lang="ar-EG" dirty="0" smtClean="0"/>
              <a:t>ويميز "ليبنتز" كذلك بين الأفكار الحقيقية، والأفكار الزائفة.</a:t>
            </a:r>
            <a:endParaRPr lang="en-US" dirty="0" smtClean="0"/>
          </a:p>
          <a:p>
            <a:pPr algn="r" rtl="1"/>
            <a:r>
              <a:rPr lang="ar-EG" dirty="0" smtClean="0"/>
              <a:t> فالفكرة الحقيقية هي الفكرة التي يكون معناها ممكنًا منطقيًا. </a:t>
            </a:r>
            <a:endParaRPr lang="en-US" dirty="0" smtClean="0"/>
          </a:p>
          <a:p>
            <a:pPr algn="r" rtl="1"/>
            <a:r>
              <a:rPr lang="ar-EG" dirty="0" smtClean="0"/>
              <a:t>أما الفكرة الزائفة فهي الفكرة التي يتضمن معناها تناقضًا. </a:t>
            </a:r>
            <a:endParaRPr lang="en-US" dirty="0" smtClean="0"/>
          </a:p>
          <a:p>
            <a:pPr algn="r" rtl="1"/>
            <a:r>
              <a:rPr lang="ar-EG" dirty="0" smtClean="0"/>
              <a:t>وبالنسبة للفكرة الحقيقية </a:t>
            </a:r>
            <a:r>
              <a:rPr lang="ar-SA" dirty="0" smtClean="0"/>
              <a:t>،</a:t>
            </a:r>
            <a:r>
              <a:rPr lang="ar-EG" dirty="0" smtClean="0"/>
              <a:t>لأنها ممكنة منطقية</a:t>
            </a:r>
            <a:r>
              <a:rPr lang="ar-SA" dirty="0" smtClean="0"/>
              <a:t>،</a:t>
            </a:r>
            <a:r>
              <a:rPr lang="ar-EG" dirty="0" smtClean="0"/>
              <a:t> فلابد من وجود شيء ما يتجاوب معها</a:t>
            </a:r>
            <a:r>
              <a:rPr lang="ar-SA" dirty="0" smtClean="0"/>
              <a:t>،</a:t>
            </a:r>
            <a:r>
              <a:rPr lang="ar-EG" dirty="0" smtClean="0"/>
              <a:t> بمعنى أنه يجب أن يكون هناك شيء ما موجود يقابلها. </a:t>
            </a:r>
            <a:endParaRPr lang="en-US" dirty="0" smtClean="0"/>
          </a:p>
          <a:p>
            <a:pPr algn="r" rtl="1"/>
            <a:r>
              <a:rPr lang="ar-EG" dirty="0" smtClean="0"/>
              <a:t>تجمع نظرية المعرفة عند ليبنتز بين </a:t>
            </a:r>
            <a:r>
              <a:rPr lang="ar-EG" b="1" dirty="0" smtClean="0"/>
              <a:t>الجوانب الفطرية والجوانب المكتسبة</a:t>
            </a:r>
            <a:r>
              <a:rPr lang="ar-EG" dirty="0" smtClean="0"/>
              <a:t>، علاوة على وجود </a:t>
            </a:r>
            <a:r>
              <a:rPr lang="ar-EG" b="1" dirty="0" smtClean="0"/>
              <a:t>عنصر الحدس</a:t>
            </a:r>
            <a:r>
              <a:rPr lang="ar-EG"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endParaRPr lang="en-US" dirty="0"/>
          </a:p>
        </p:txBody>
      </p:sp>
      <p:sp>
        <p:nvSpPr>
          <p:cNvPr id="3" name="Content Placeholder 2"/>
          <p:cNvSpPr>
            <a:spLocks noGrp="1"/>
          </p:cNvSpPr>
          <p:nvPr>
            <p:ph idx="1"/>
          </p:nvPr>
        </p:nvSpPr>
        <p:spPr>
          <a:xfrm>
            <a:off x="228600" y="1219200"/>
            <a:ext cx="8763000" cy="5486400"/>
          </a:xfrm>
        </p:spPr>
        <p:txBody>
          <a:bodyPr>
            <a:normAutofit fontScale="85000" lnSpcReduction="20000"/>
          </a:bodyPr>
          <a:lstStyle/>
          <a:p>
            <a:pPr algn="r" rtl="1"/>
            <a:r>
              <a:rPr lang="ar-EG" dirty="0" smtClean="0"/>
              <a:t>فهي </a:t>
            </a:r>
            <a:r>
              <a:rPr lang="ar-EG" b="1" dirty="0" smtClean="0"/>
              <a:t>معرفة فطرية </a:t>
            </a:r>
            <a:r>
              <a:rPr lang="ar-EG" dirty="0" smtClean="0"/>
              <a:t>لأنها معرفة عقلية في الأساس، فالموناد أو الجوهر الفرد مغلق على نفسه، وينطوي على مبدأ تغيره، مما يدفعه إلى الإدراك.</a:t>
            </a:r>
            <a:endParaRPr lang="ar-SA" dirty="0" smtClean="0"/>
          </a:p>
          <a:p>
            <a:pPr algn="r" rtl="1"/>
            <a:r>
              <a:rPr lang="ar-EG" dirty="0" smtClean="0"/>
              <a:t> ومن جهة أخرى </a:t>
            </a:r>
            <a:r>
              <a:rPr lang="ar-SA" b="1" dirty="0" smtClean="0"/>
              <a:t>هي </a:t>
            </a:r>
            <a:r>
              <a:rPr lang="ar-EG" b="1" dirty="0" smtClean="0"/>
              <a:t>معرفة مكتسبة وتجريبية</a:t>
            </a:r>
            <a:r>
              <a:rPr lang="ar-EG" dirty="0" smtClean="0"/>
              <a:t>، لأن كل موناد عبارة عن مرآة صغيرة تعكس العالم من زاويتها الخاصة. وهي كذلك حدسية لأن كل موناد يحاكي أو يحاول التشبه بالله، والاتحاد به، ومن ثم الالتحاق بمدينة الله. </a:t>
            </a:r>
            <a:endParaRPr lang="ar-SA" dirty="0" smtClean="0"/>
          </a:p>
          <a:p>
            <a:pPr algn="r" rtl="1"/>
            <a:r>
              <a:rPr lang="ar-EG" dirty="0" smtClean="0"/>
              <a:t>فالمعرفة عند ليبنتز تجمع بين </a:t>
            </a:r>
            <a:r>
              <a:rPr lang="ar-EG" b="1" dirty="0" smtClean="0"/>
              <a:t>الحدس والاستدلال العقلي والحس</a:t>
            </a:r>
            <a:r>
              <a:rPr lang="ar-EG" dirty="0" smtClean="0"/>
              <a:t>. فالأفكار توجد في الذهن ولكن (وجودها بالقوة)، ولكي تخرج إلى حيز الوجود بالفعل فهي تحتاج إلى مثيرات حسية وتجريبية. </a:t>
            </a:r>
            <a:endParaRPr lang="ar-SA" dirty="0" smtClean="0"/>
          </a:p>
          <a:p>
            <a:pPr algn="r" rtl="1"/>
            <a:r>
              <a:rPr lang="ar-EG" dirty="0" smtClean="0"/>
              <a:t>وهناك عدد لا متناهي من الإدراكات المتناهية في الصغر، والتي تنتقل إلى الذهن فتصبح موضوعات لأفكار، أي تنتقل من الوجود بالقوة إلى الوجود بالفعل، </a:t>
            </a:r>
            <a:endParaRPr lang="ar-SA" dirty="0" smtClean="0"/>
          </a:p>
          <a:p>
            <a:pPr algn="r" rtl="1"/>
            <a:r>
              <a:rPr lang="ar-EG" dirty="0" smtClean="0"/>
              <a:t>يجمع  بين ما </a:t>
            </a:r>
            <a:r>
              <a:rPr lang="ar-EG" b="1" dirty="0" smtClean="0">
                <a:solidFill>
                  <a:schemeClr val="tx2">
                    <a:lumMod val="50000"/>
                  </a:schemeClr>
                </a:solidFill>
              </a:rPr>
              <a:t>هو ضروري (حقائق العقل) وبين ما هو عرضي (حقائق الواقع).</a:t>
            </a:r>
            <a:r>
              <a:rPr lang="ar-EG" dirty="0" smtClean="0"/>
              <a:t> </a:t>
            </a:r>
            <a:r>
              <a:rPr lang="ar-SA" dirty="0" smtClean="0"/>
              <a:t>و</a:t>
            </a:r>
            <a:r>
              <a:rPr lang="ar-EG" dirty="0" smtClean="0"/>
              <a:t>تقوم الأولى على </a:t>
            </a:r>
            <a:r>
              <a:rPr lang="ar-EG" b="1" dirty="0" smtClean="0">
                <a:solidFill>
                  <a:schemeClr val="tx2">
                    <a:lumMod val="50000"/>
                  </a:schemeClr>
                </a:solidFill>
              </a:rPr>
              <a:t>مبدأ عدم التناقض</a:t>
            </a:r>
            <a:r>
              <a:rPr lang="ar-SA" b="1" dirty="0" smtClean="0">
                <a:solidFill>
                  <a:schemeClr val="tx2">
                    <a:lumMod val="50000"/>
                  </a:schemeClr>
                </a:solidFill>
              </a:rPr>
              <a:t>،</a:t>
            </a:r>
            <a:r>
              <a:rPr lang="ar-EG" b="1" dirty="0" smtClean="0">
                <a:solidFill>
                  <a:schemeClr val="tx2">
                    <a:lumMod val="50000"/>
                  </a:schemeClr>
                </a:solidFill>
              </a:rPr>
              <a:t> وتقوم الثانية على مبدأ العلة الكافية</a:t>
            </a:r>
            <a:r>
              <a:rPr lang="ar-EG" dirty="0" smtClean="0"/>
              <a:t>. وهكذا تنطوي المعرفة الإنسانية على النوعين معًا. وهذا هو نفس الاتجاه الذي سيسير فيه كانط في مثاليته النقدية . </a:t>
            </a:r>
            <a:endParaRPr lang="en-US" dirty="0" smtClean="0"/>
          </a:p>
          <a:p>
            <a:pPr algn="r" rtl="1"/>
            <a:endParaRPr lang="ar-SA" dirty="0" smtClean="0"/>
          </a:p>
          <a:p>
            <a:pPr algn="r" rtl="1"/>
            <a:endParaRPr lang="ar-SA" dirty="0" smtClean="0"/>
          </a:p>
          <a:p>
            <a:pPr algn="r" rtl="1"/>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ar-EG" b="1" dirty="0" smtClean="0"/>
              <a:t>ا</a:t>
            </a:r>
            <a:r>
              <a:rPr lang="ar-SA" b="1" dirty="0" smtClean="0"/>
              <a:t>ل</a:t>
            </a:r>
            <a:r>
              <a:rPr lang="ar-EG" b="1" dirty="0" smtClean="0"/>
              <a:t>مونادات أو الجواهر ال</a:t>
            </a:r>
            <a:r>
              <a:rPr lang="ar-SA" b="1" dirty="0" smtClean="0"/>
              <a:t>ف</a:t>
            </a:r>
            <a:r>
              <a:rPr lang="ar-EG" b="1" dirty="0" smtClean="0"/>
              <a:t>ردة </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638800"/>
          </a:xfrm>
        </p:spPr>
        <p:txBody>
          <a:bodyPr>
            <a:normAutofit fontScale="77500" lnSpcReduction="20000"/>
          </a:bodyPr>
          <a:lstStyle/>
          <a:p>
            <a:pPr algn="r" rtl="1"/>
            <a:r>
              <a:rPr lang="ar-EG" dirty="0" smtClean="0"/>
              <a:t>ما الموناد؟ وما طبيعته؟ وما أنواعه؟ </a:t>
            </a:r>
            <a:endParaRPr lang="en-US" dirty="0" smtClean="0"/>
          </a:p>
          <a:p>
            <a:pPr algn="r" rtl="1"/>
            <a:r>
              <a:rPr lang="ar-EG" dirty="0" smtClean="0"/>
              <a:t>يشتق مصطلح الموناد من كلمة (موناس) باليونانية وتعني الوحدة، أو ما هو واحد، وهو مصطلح يشير إلى الواحدية في مقابل الثنائية التي تقرر أن العالم يتكون من عنصرين، عنصر روحي، وعنصر مادي. ويشير المصطلح إلى معنى الجوهر الفرد أو الجزء الذي لا يتجزأ كما عند فلاسفة الإسلام. ويشير كذلك إلى معنى (الذرة</a:t>
            </a:r>
            <a:r>
              <a:rPr lang="en-US" dirty="0" smtClean="0"/>
              <a:t> atom </a:t>
            </a:r>
            <a:r>
              <a:rPr lang="ar-EG" dirty="0" smtClean="0"/>
              <a:t>) عند الذريين، والنقطة الرياضية عند الرياضيين، والنقطة الفيزيائية عند علماء الطبيعة. </a:t>
            </a:r>
            <a:endParaRPr lang="ar-SA" dirty="0" smtClean="0"/>
          </a:p>
          <a:p>
            <a:pPr algn="r" rtl="1"/>
            <a:r>
              <a:rPr lang="ar-EG" dirty="0" smtClean="0"/>
              <a:t>ويختلف معنى الموناد عن معنى الذرة المادية، فالمونادات عناصر روحية أو </a:t>
            </a:r>
            <a:r>
              <a:rPr lang="ar-EG" dirty="0" err="1" smtClean="0"/>
              <a:t>ذرات</a:t>
            </a:r>
            <a:r>
              <a:rPr lang="ar-EG" dirty="0" smtClean="0"/>
              <a:t> روحية، وهي عبارة عن مراكز قوى بعيدة كل البعد عن المادة. ولذلك فإن الاختلاف بين المونادات ليس اختلافًا كميًا، بل اختلافًا كيفيًا. فالموناد عبارة عن حيوية ونشاط، وينطوي في داخله على مبدأ تغيره. وهو يمثل مفردات العالم الفيزيقي والميتافيزيقي معًا.</a:t>
            </a:r>
            <a:endParaRPr lang="ar-SA" dirty="0" smtClean="0"/>
          </a:p>
          <a:p>
            <a:pPr algn="r" rtl="1"/>
            <a:r>
              <a:rPr lang="ar-EG" dirty="0" smtClean="0"/>
              <a:t> ولقد استخدم "جورديانو برونو" هذا المصطلح من قبل بنفس المعنى من قبل تقريبًا، ولكن يعود الفضل لـ "ليبنتز" في وضع التحديد الدقيق للمصطلح باعتباره جوهر بسيط يدخل في تكوين المركبات التي تنشأ عنها جميع الأشياء في الكون.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TotalTime>
  <Words>3413</Words>
  <Application>Microsoft Office PowerPoint</Application>
  <PresentationFormat>On-screen Show (4:3)</PresentationFormat>
  <Paragraphs>110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المحاضرة الثالثة</vt:lpstr>
      <vt:lpstr>ليبنتز</vt:lpstr>
      <vt:lpstr>المنهج ونظرية المعرفة  </vt:lpstr>
      <vt:lpstr>المنهج </vt:lpstr>
      <vt:lpstr>Slide 5</vt:lpstr>
      <vt:lpstr>Slide 6</vt:lpstr>
      <vt:lpstr>كيف نعرف؟ </vt:lpstr>
      <vt:lpstr>Slide 8</vt:lpstr>
      <vt:lpstr>المونادات أو الجواهر الفردة  </vt:lpstr>
      <vt:lpstr>خصائص المونادات  </vt:lpstr>
      <vt:lpstr>Slide 11</vt:lpstr>
      <vt:lpstr>مبدأ الاتصال</vt:lpstr>
      <vt:lpstr>Slide 13</vt:lpstr>
      <vt:lpstr>Slide 14</vt:lpstr>
      <vt:lpstr>الموناد الخالق (الله)  </vt:lpstr>
      <vt:lpstr>المذهب الحيوي  </vt:lpstr>
      <vt:lpstr>الإنسان: وعلاقة النفس بالجسم  </vt:lpstr>
      <vt:lpstr>الانسجام المسبق</vt:lpstr>
      <vt:lpstr>العالم والطبيعة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الاتجاه العقلي</dc:title>
  <dc:creator>afaf omar</dc:creator>
  <cp:lastModifiedBy>afaf omar</cp:lastModifiedBy>
  <cp:revision>65</cp:revision>
  <dcterms:created xsi:type="dcterms:W3CDTF">2006-08-16T00:00:00Z</dcterms:created>
  <dcterms:modified xsi:type="dcterms:W3CDTF">2015-09-04T19:02:58Z</dcterms:modified>
</cp:coreProperties>
</file>