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21" autoAdjust="0"/>
    <p:restoredTop sz="94660"/>
  </p:normalViewPr>
  <p:slideViewPr>
    <p:cSldViewPr>
      <p:cViewPr>
        <p:scale>
          <a:sx n="75" d="100"/>
          <a:sy n="75" d="100"/>
        </p:scale>
        <p:origin x="-1248"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77950F-A1A6-44E1-A9DB-460F6283EC52}" type="datetimeFigureOut">
              <a:rPr lang="en-US" smtClean="0"/>
              <a:pPr/>
              <a:t>11/3/2014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8E95B4-CE3C-461F-A073-85E74ED2A75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18E95B4-CE3C-461F-A073-85E74ED2A75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18E95B4-CE3C-461F-A073-85E74ED2A753}"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50975"/>
          </a:xfrm>
        </p:spPr>
        <p:txBody>
          <a:bodyPr>
            <a:normAutofit/>
          </a:bodyPr>
          <a:lstStyle/>
          <a:p>
            <a:pPr rtl="1"/>
            <a:r>
              <a:rPr lang="ar-SA" b="1" dirty="0" smtClean="0"/>
              <a:t>المحاضرة الأولى</a:t>
            </a:r>
            <a:br>
              <a:rPr lang="ar-SA" b="1" dirty="0" smtClean="0"/>
            </a:br>
            <a:r>
              <a:rPr lang="ar-EG" b="1" dirty="0" smtClean="0"/>
              <a:t>سمات الفلسفة الحديثة</a:t>
            </a:r>
            <a:endParaRPr lang="en-US" dirty="0"/>
          </a:p>
        </p:txBody>
      </p:sp>
      <p:sp>
        <p:nvSpPr>
          <p:cNvPr id="3" name="Subtitle 2"/>
          <p:cNvSpPr>
            <a:spLocks noGrp="1"/>
          </p:cNvSpPr>
          <p:nvPr>
            <p:ph type="subTitle" idx="1"/>
          </p:nvPr>
        </p:nvSpPr>
        <p:spPr/>
        <p:txBody>
          <a:bodyPr/>
          <a:lstStyle/>
          <a:p>
            <a:r>
              <a:rPr lang="ar-EG" b="1" dirty="0" smtClean="0">
                <a:solidFill>
                  <a:schemeClr val="tx1">
                    <a:lumMod val="95000"/>
                    <a:lumOff val="5000"/>
                  </a:schemeClr>
                </a:solidFill>
              </a:rPr>
              <a:t>وأسئلتها الكبرى</a:t>
            </a:r>
            <a:endParaRPr lang="en-US"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ar-EG" b="1" dirty="0" smtClean="0"/>
              <a:t>التيار المثالي في ألمانيا (كانط)</a:t>
            </a:r>
            <a:r>
              <a:rPr lang="ar-SA" b="1" dirty="0" smtClean="0"/>
              <a:t/>
            </a:r>
            <a:br>
              <a:rPr lang="ar-SA" b="1" dirty="0" smtClean="0"/>
            </a:br>
            <a:endParaRPr lang="en-US" dirty="0"/>
          </a:p>
        </p:txBody>
      </p:sp>
      <p:sp>
        <p:nvSpPr>
          <p:cNvPr id="3" name="Content Placeholder 2"/>
          <p:cNvSpPr>
            <a:spLocks noGrp="1"/>
          </p:cNvSpPr>
          <p:nvPr>
            <p:ph idx="1"/>
          </p:nvPr>
        </p:nvSpPr>
        <p:spPr>
          <a:xfrm>
            <a:off x="152400" y="990600"/>
            <a:ext cx="8839200" cy="5638800"/>
          </a:xfrm>
        </p:spPr>
        <p:txBody>
          <a:bodyPr>
            <a:normAutofit fontScale="85000" lnSpcReduction="20000"/>
          </a:bodyPr>
          <a:lstStyle/>
          <a:p>
            <a:pPr algn="r" rtl="1"/>
            <a:r>
              <a:rPr lang="ar-EG" dirty="0" smtClean="0"/>
              <a:t>بدء الفكر الفلسفي مرحلة جديدة في ألمانيا والتي اشتهر مفكريها بالتفكير العميق والأبحاث النظرية مع كتاب (نقد العقل الخالص) 1781 وقدم كانط فيه مذهبه المثالي النقدي. وهكذا تحولت الفلسفة الحديثة من النظر في الكون أو الطبيعيات إلى الاتجاه نحو الإنسان ونظرية المعرفة، ثم إلى الشك مع هيوم، حتى وصلت إلى حركة الإصلاح التي قدمها كانط محاولاً التوفيق بين التيارين: العقلي والتجريبي. </a:t>
            </a:r>
            <a:endParaRPr lang="ar-SA" dirty="0" smtClean="0"/>
          </a:p>
          <a:p>
            <a:pPr algn="r" rtl="1"/>
            <a:r>
              <a:rPr lang="ar-EG" dirty="0" smtClean="0"/>
              <a:t>أخضع كانط العقل الإنساني للنقد ليبين حدوده وقدراته. وكانت فلسفته النقدية هي البديل للفلسفة الدوجماطيقية أو فلسفة التسليم بدون بحث أو نقد، فقدم شروط المعرفة وحدودها. لقد وجه كانط الفلسفة إلى وجهة جديدة. وصارت الفلسفة تعرف بالفلسفة ما قبل كانط وما بعده. </a:t>
            </a:r>
            <a:endParaRPr lang="ar-SA" dirty="0" smtClean="0"/>
          </a:p>
          <a:p>
            <a:pPr algn="r" rtl="1"/>
            <a:r>
              <a:rPr lang="ar-EG" dirty="0" smtClean="0"/>
              <a:t>فصار العقل مع كانط هو المشرع وهو منبع القوانين التي تحكم عالم التجربة. </a:t>
            </a:r>
            <a:endParaRPr lang="ar-SA" dirty="0" smtClean="0"/>
          </a:p>
          <a:p>
            <a:pPr algn="r" rtl="1"/>
            <a:r>
              <a:rPr lang="ar-EG" dirty="0" smtClean="0"/>
              <a:t>فالذات </a:t>
            </a:r>
            <a:r>
              <a:rPr lang="ar-EG" dirty="0" err="1" smtClean="0"/>
              <a:t>الت</a:t>
            </a:r>
            <a:r>
              <a:rPr lang="ar-SA" dirty="0" err="1" smtClean="0"/>
              <a:t>را</a:t>
            </a:r>
            <a:r>
              <a:rPr lang="ar-EG" dirty="0" smtClean="0"/>
              <a:t>نس</a:t>
            </a:r>
            <a:r>
              <a:rPr lang="ar-SA" dirty="0" smtClean="0"/>
              <a:t>د</a:t>
            </a:r>
            <a:r>
              <a:rPr lang="ar-EG" dirty="0" err="1" smtClean="0"/>
              <a:t>نتالية</a:t>
            </a:r>
            <a:r>
              <a:rPr lang="ar-EG" dirty="0" smtClean="0"/>
              <a:t> عند كانط هي المبدأ المنظم الذي يمنح التجربة العنصر العقلاني المتمثل في المقولات، التي تمثل القوالب الفكرية التي تصب فيها مادة الإحساسات غير المنتظمة، فتتحول إلى معارف منظمة من خلال وضعها </a:t>
            </a:r>
            <a:r>
              <a:rPr lang="ar-SA" dirty="0" smtClean="0"/>
              <a:t>في </a:t>
            </a:r>
            <a:r>
              <a:rPr lang="ar-EG" dirty="0" smtClean="0"/>
              <a:t>علاقات واضحة داخل تلك المقولات. </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rtl="1"/>
            <a:r>
              <a:rPr lang="ar-EG" dirty="0" smtClean="0"/>
              <a:t>قسم كانط الحقيقة إلى مجالين، مجال العالم التجريبي – عالم الظواهر الذي يخضع للقوانين الميكانيكية. ومجال عالم الأشياء في ذاتها، وهو عالم مغلق لا يمكن النفاذ إليه أو معرفته عن طريق العقل. وبهذا التقسيم ترك كانط الفكر الغربي في حالة من الارتباك لأنه أكد على عدم إمكانية قيام أي ميتافيزيقا على أساس عقلي. فصارت المعرفة أمام طريقين: </a:t>
            </a:r>
            <a:endParaRPr lang="en-US" dirty="0" smtClean="0"/>
          </a:p>
          <a:p>
            <a:pPr lvl="0" algn="r" rtl="1"/>
            <a:r>
              <a:rPr lang="ar-EG" dirty="0" smtClean="0"/>
              <a:t>إما أن تدرك العالم بمناهج العلم، وبذلك ستصبح الفلسفة مجرد تجميع لنتائج العلوم المختلفة، وصياغتها في مبادئ كلية. </a:t>
            </a:r>
            <a:endParaRPr lang="en-US" dirty="0" smtClean="0"/>
          </a:p>
          <a:p>
            <a:pPr lvl="0" algn="r" rtl="1"/>
            <a:r>
              <a:rPr lang="ar-EG" dirty="0" smtClean="0"/>
              <a:t>أو أن تسير المعرفة في اتجاه دراسة الواقع وفقًا لمبادئ العقل المنظمة، فتصبح الفلسفة مجرد تحليل لكيفية تكون الأفكار وأصلها وصيرورتها. </a:t>
            </a:r>
            <a:endParaRPr lang="en-US" dirty="0" smtClean="0"/>
          </a:p>
          <a:p>
            <a:pPr algn="r" rtl="1">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التيارات الفلسفية ما بعد كانط (ق 19)</a:t>
            </a:r>
            <a:endParaRPr lang="en-US" dirty="0"/>
          </a:p>
        </p:txBody>
      </p:sp>
      <p:sp>
        <p:nvSpPr>
          <p:cNvPr id="3" name="Content Placeholder 2"/>
          <p:cNvSpPr>
            <a:spLocks noGrp="1"/>
          </p:cNvSpPr>
          <p:nvPr>
            <p:ph idx="1"/>
          </p:nvPr>
        </p:nvSpPr>
        <p:spPr>
          <a:xfrm>
            <a:off x="152400" y="1219200"/>
            <a:ext cx="8686800" cy="5410200"/>
          </a:xfrm>
        </p:spPr>
        <p:txBody>
          <a:bodyPr>
            <a:normAutofit fontScale="77500" lnSpcReduction="20000"/>
          </a:bodyPr>
          <a:lstStyle/>
          <a:p>
            <a:pPr algn="r" rtl="1">
              <a:buNone/>
            </a:pPr>
            <a:r>
              <a:rPr lang="ar-SA" b="1" dirty="0" smtClean="0"/>
              <a:t>    </a:t>
            </a:r>
            <a:r>
              <a:rPr lang="ar-EG" b="1" dirty="0" smtClean="0"/>
              <a:t>ساد بعد كانط تياران أساسيان: </a:t>
            </a:r>
            <a:endParaRPr lang="ar-SA" b="1" dirty="0" smtClean="0"/>
          </a:p>
          <a:p>
            <a:pPr algn="r" rtl="1">
              <a:buNone/>
            </a:pPr>
            <a:endParaRPr lang="en-US" dirty="0" smtClean="0"/>
          </a:p>
          <a:p>
            <a:pPr lvl="0" algn="r" rtl="1"/>
            <a:r>
              <a:rPr lang="ar-EG" dirty="0" smtClean="0"/>
              <a:t>التيار المثالي الذي عمل على تكوين نظم فلسفية تفسر العالم على أنه نتاج لحركة الفكر. </a:t>
            </a:r>
            <a:endParaRPr lang="en-US" dirty="0" smtClean="0"/>
          </a:p>
          <a:p>
            <a:pPr lvl="0" algn="r" rtl="1"/>
            <a:r>
              <a:rPr lang="ar-EG" dirty="0" smtClean="0"/>
              <a:t>التيار الوضعي المادي: وهو التيار الذي يختزل دور الفلسفة في مهمة تجميع نتائج العلم، والدعوة إلى أن تصبح الفلسفة مجرد تعبيرات كمية عن وقائع. </a:t>
            </a:r>
            <a:endParaRPr lang="en-US" dirty="0" smtClean="0"/>
          </a:p>
          <a:p>
            <a:pPr algn="r" rtl="1">
              <a:buNone/>
            </a:pPr>
            <a:r>
              <a:rPr lang="ar-SA" dirty="0" smtClean="0">
                <a:solidFill>
                  <a:schemeClr val="accent2">
                    <a:lumMod val="75000"/>
                  </a:schemeClr>
                </a:solidFill>
              </a:rPr>
              <a:t>      </a:t>
            </a:r>
          </a:p>
          <a:p>
            <a:pPr algn="r" rtl="1">
              <a:buNone/>
            </a:pPr>
            <a:r>
              <a:rPr lang="ar-SA" dirty="0" smtClean="0">
                <a:solidFill>
                  <a:schemeClr val="accent2">
                    <a:lumMod val="75000"/>
                  </a:schemeClr>
                </a:solidFill>
              </a:rPr>
              <a:t> </a:t>
            </a:r>
            <a:r>
              <a:rPr lang="ar-EG" dirty="0" smtClean="0">
                <a:solidFill>
                  <a:schemeClr val="accent2">
                    <a:lumMod val="75000"/>
                  </a:schemeClr>
                </a:solidFill>
              </a:rPr>
              <a:t> وعلى الرغم من الاختلاف بين التيارين إلا أن هناك سمات تجمع بينهما: </a:t>
            </a:r>
            <a:endParaRPr lang="en-US" dirty="0" smtClean="0">
              <a:solidFill>
                <a:schemeClr val="accent2">
                  <a:lumMod val="75000"/>
                </a:schemeClr>
              </a:solidFill>
            </a:endParaRPr>
          </a:p>
          <a:p>
            <a:pPr algn="r" rtl="1"/>
            <a:endParaRPr lang="en-US" dirty="0" smtClean="0"/>
          </a:p>
          <a:p>
            <a:pPr marL="514350" lvl="0" indent="-514350" algn="r" rtl="1">
              <a:buFont typeface="+mj-lt"/>
              <a:buAutoNum type="arabicPeriod"/>
            </a:pPr>
            <a:r>
              <a:rPr lang="ar-EG" dirty="0" smtClean="0"/>
              <a:t>لنزعة نحو بناء نظم فلسفية </a:t>
            </a:r>
            <a:endParaRPr lang="ar-SA" dirty="0" smtClean="0"/>
          </a:p>
          <a:p>
            <a:pPr marL="514350" lvl="0" indent="-514350" algn="r" rtl="1">
              <a:buFont typeface="+mj-lt"/>
              <a:buAutoNum type="arabicPeriod"/>
            </a:pPr>
            <a:r>
              <a:rPr lang="ar-EG" dirty="0" smtClean="0"/>
              <a:t>لاتجاه الواضح نحو العالم التجريبي الواقعي </a:t>
            </a:r>
            <a:endParaRPr lang="en-US" dirty="0" smtClean="0"/>
          </a:p>
          <a:p>
            <a:pPr marL="514350" lvl="0" indent="-514350" algn="r" rtl="1">
              <a:buFont typeface="+mj-lt"/>
              <a:buAutoNum type="arabicPeriod"/>
            </a:pPr>
            <a:r>
              <a:rPr lang="ar-EG" dirty="0" smtClean="0"/>
              <a:t>رفض مفهوم الشيء في ذاته عند كانط </a:t>
            </a:r>
            <a:endParaRPr lang="en-US" dirty="0" smtClean="0"/>
          </a:p>
          <a:p>
            <a:pPr marL="514350" lvl="0" indent="-514350" algn="r" rtl="1">
              <a:buFont typeface="+mj-lt"/>
              <a:buAutoNum type="arabicPeriod"/>
            </a:pPr>
            <a:r>
              <a:rPr lang="ar-EG" dirty="0" smtClean="0"/>
              <a:t>الاتجاه الواحدي الذي يبتلع الإنسان في داخله ويجعله يذوب في المطلق أو في تيار التطور الكلي </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ar-EG" b="1" dirty="0" smtClean="0"/>
              <a:t>التيار المثالي (المثالية الألمانية)</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a:bodyPr>
          <a:lstStyle/>
          <a:p>
            <a:pPr algn="r" rtl="1"/>
            <a:r>
              <a:rPr lang="ar-EG" dirty="0" smtClean="0"/>
              <a:t>ويؤكد هذا التيار على الدور الخلاق للعقل، ومزج هذا التيار بين العقل والفكرة الرومانسية التي تمجد الحياة والنفس وتنادي بالعاطفة كوسائل للوصول إلى الحقيقة. فتم المزج بين الصيرورة والتطور فخرج مذهب فشته وشلنج وهيجل. </a:t>
            </a:r>
            <a:endParaRPr lang="en-US" dirty="0" smtClean="0"/>
          </a:p>
          <a:p>
            <a:pPr algn="r" rtl="1"/>
            <a:r>
              <a:rPr lang="ar-EG" dirty="0" smtClean="0"/>
              <a:t>وقد تصور هيجل الحقيقة الوجودية على أنه نمو جدلي للعقل المطلق، الذي يسير في حركة ثلاثية: من القضية إلى نقيضها ثم إلى المركب منهما. وهي حركة جدلية تصدق على الفكر كما تصدق على الواقع. وطبقها أيضًا على التاريخ الذي اعتبره مسارًا للوعي الذاتي للروح بحريتها في مراحلها المختلفة. </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pPr lvl="0"/>
            <a:r>
              <a:rPr lang="ar-EG" b="1" dirty="0" smtClean="0"/>
              <a:t>التيار الوضعي والمادي </a:t>
            </a:r>
            <a:r>
              <a:rPr lang="en-US" dirty="0" smtClean="0"/>
              <a:t/>
            </a:r>
            <a:br>
              <a:rPr lang="en-US" dirty="0" smtClean="0"/>
            </a:br>
            <a:endParaRPr lang="en-US" dirty="0"/>
          </a:p>
        </p:txBody>
      </p:sp>
      <p:sp>
        <p:nvSpPr>
          <p:cNvPr id="3" name="Content Placeholder 2"/>
          <p:cNvSpPr>
            <a:spLocks noGrp="1"/>
          </p:cNvSpPr>
          <p:nvPr>
            <p:ph idx="1"/>
          </p:nvPr>
        </p:nvSpPr>
        <p:spPr>
          <a:xfrm>
            <a:off x="152400" y="990600"/>
            <a:ext cx="8763000" cy="5715000"/>
          </a:xfrm>
        </p:spPr>
        <p:txBody>
          <a:bodyPr>
            <a:normAutofit fontScale="85000" lnSpcReduction="20000"/>
          </a:bodyPr>
          <a:lstStyle/>
          <a:p>
            <a:pPr algn="r" rtl="1"/>
            <a:r>
              <a:rPr lang="ar-EG" sz="3400" dirty="0" smtClean="0"/>
              <a:t>وهو تيار تأثر بالتقدم العلمي وركز على الدور التحليلي للفلسفة، واتخذ من نظرية التطور التي قال بها دارون ركيزة أساسية، فصارت فكرة التطور مذهبًا عامًا ولكن ظل تأثير الاتجاه المثالي مستمرًا إلى جانب الاتجاهات الوضعية والمادية. </a:t>
            </a:r>
            <a:endParaRPr lang="en-US" sz="3400" dirty="0" smtClean="0"/>
          </a:p>
          <a:p>
            <a:pPr algn="r" rtl="1"/>
            <a:r>
              <a:rPr lang="ar-EG" sz="3400" dirty="0" smtClean="0"/>
              <a:t>وظهرت اتجاهات جانبية منها الاتجاه اللاعقلي الألماني عند شوبنهور الذي يرى أن المطلق ليس هو العقل بل الإرادة العمياء اللاعقلية. ثم جاء نيتشه ليؤكد المذهب اللاعقلي ويعلن أولوية الاندفاع الحيوي على العقل، ويطالب بمراجعة كل القيم، وينادي بعبادة الرجل العظيم (البطل). </a:t>
            </a:r>
            <a:endParaRPr lang="ar-SA" sz="3400" dirty="0" smtClean="0"/>
          </a:p>
          <a:p>
            <a:pPr algn="r" rtl="1"/>
            <a:r>
              <a:rPr lang="ar-EG" sz="3400" dirty="0" smtClean="0"/>
              <a:t>وعلى الرغم من انحياز العلم إلى جانب الآلية والنظرة الحتمية والتطور، فإن المعرفة الإنسانية ليست قائمة كلها على العلم وتطبيقاته العملية.</a:t>
            </a:r>
            <a:endParaRPr lang="ar-SA" sz="3400" dirty="0" smtClean="0"/>
          </a:p>
          <a:p>
            <a:pPr algn="r" rtl="1"/>
            <a:r>
              <a:rPr lang="ar-EG" sz="3400" dirty="0" smtClean="0"/>
              <a:t> فهي في حاجة دائمة للوصول إلى الحقيقة في ذاتها</a:t>
            </a:r>
            <a:r>
              <a:rPr lang="ar-EG" sz="3400" dirty="0" smtClean="0">
                <a:solidFill>
                  <a:schemeClr val="tx2">
                    <a:lumMod val="75000"/>
                  </a:schemeClr>
                </a:solidFill>
              </a:rPr>
              <a:t>. فالعلم المادي ينشغل بالمادة فقط. ويقف عند السطح الخارجي للوجود. في حين تمكننا الفلسفة من النفاذ إلى قلب الوجود،</a:t>
            </a:r>
            <a:r>
              <a:rPr lang="ar-EG" sz="3400" dirty="0" smtClean="0"/>
              <a:t> مع القدرة على الاحتفاظ بمكاسب العلم الحديث والانتفاع من تطبيقاته العملية. </a:t>
            </a:r>
            <a:endParaRPr lang="ar-SA" sz="3400" dirty="0" smtClean="0"/>
          </a:p>
          <a:p>
            <a:pPr algn="r" rtl="1"/>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ar-SA" b="1" dirty="0" smtClean="0"/>
              <a:t/>
            </a:r>
            <a:br>
              <a:rPr lang="ar-SA" b="1" dirty="0" smtClean="0"/>
            </a:br>
            <a:r>
              <a:rPr lang="ar-SA" b="1" dirty="0" smtClean="0"/>
              <a:t>   </a:t>
            </a:r>
            <a:r>
              <a:rPr lang="ar-EG" b="1" dirty="0" smtClean="0"/>
              <a:t>الحداثة </a:t>
            </a:r>
            <a:r>
              <a:rPr lang="en-US" b="1" dirty="0" smtClean="0"/>
              <a:t>Modernism</a:t>
            </a:r>
            <a:r>
              <a:rPr lang="ar-SA" b="1" dirty="0" smtClean="0"/>
              <a:t/>
            </a:r>
            <a:br>
              <a:rPr lang="ar-SA" b="1" dirty="0" smtClean="0"/>
            </a:br>
            <a:r>
              <a:rPr lang="en-US" b="1" dirty="0" smtClean="0"/>
              <a:t> </a:t>
            </a:r>
            <a:r>
              <a:rPr lang="en-US" dirty="0" smtClean="0"/>
              <a:t/>
            </a:r>
            <a:br>
              <a:rPr lang="en-US" dirty="0" smtClean="0"/>
            </a:br>
            <a:endParaRPr lang="en-US" dirty="0"/>
          </a:p>
        </p:txBody>
      </p:sp>
      <p:sp>
        <p:nvSpPr>
          <p:cNvPr id="3" name="Content Placeholder 2"/>
          <p:cNvSpPr>
            <a:spLocks noGrp="1"/>
          </p:cNvSpPr>
          <p:nvPr>
            <p:ph idx="1"/>
          </p:nvPr>
        </p:nvSpPr>
        <p:spPr>
          <a:xfrm>
            <a:off x="0" y="1066800"/>
            <a:ext cx="8991600" cy="5486400"/>
          </a:xfrm>
        </p:spPr>
        <p:txBody>
          <a:bodyPr>
            <a:noAutofit/>
          </a:bodyPr>
          <a:lstStyle/>
          <a:p>
            <a:pPr algn="r" rtl="1"/>
            <a:r>
              <a:rPr lang="ar-EG" sz="2200" b="1" dirty="0" smtClean="0">
                <a:solidFill>
                  <a:schemeClr val="accent2">
                    <a:lumMod val="50000"/>
                  </a:schemeClr>
                </a:solidFill>
              </a:rPr>
              <a:t>الحداثة </a:t>
            </a:r>
            <a:r>
              <a:rPr lang="ar-SA" sz="2200" b="1" dirty="0" smtClean="0">
                <a:solidFill>
                  <a:schemeClr val="accent2">
                    <a:lumMod val="50000"/>
                  </a:schemeClr>
                </a:solidFill>
              </a:rPr>
              <a:t>: </a:t>
            </a:r>
            <a:r>
              <a:rPr lang="ar-EG" sz="2200" b="1" dirty="0" smtClean="0">
                <a:solidFill>
                  <a:schemeClr val="accent2">
                    <a:lumMod val="50000"/>
                  </a:schemeClr>
                </a:solidFill>
              </a:rPr>
              <a:t>فعل يدل على قطيعة حدثت في الوعي الغربي مع ما هو مألوف وتقليدي في العلم أو في الدين أو الفلسفة أو الأدب...الخ. والحداثة شعور بأننا نعيش في عصر حديث وفي زمن مختلف فيه الحاضر عن الماضي.</a:t>
            </a:r>
            <a:endParaRPr lang="ar-SA" sz="2200" b="1" dirty="0" smtClean="0">
              <a:solidFill>
                <a:schemeClr val="accent2">
                  <a:lumMod val="50000"/>
                </a:schemeClr>
              </a:solidFill>
            </a:endParaRPr>
          </a:p>
          <a:p>
            <a:pPr algn="r" rtl="1"/>
            <a:r>
              <a:rPr lang="ar-EG" sz="2200" b="1" dirty="0" smtClean="0"/>
              <a:t>  مرت الحداثة في الفكر الغربي بعدة تحولات منذ بداية القرن الخامس عشر، وكان أهمها: </a:t>
            </a:r>
            <a:endParaRPr lang="en-US" sz="2200" dirty="0" smtClean="0"/>
          </a:p>
          <a:p>
            <a:pPr marL="514350" indent="-514350" algn="r" rtl="1">
              <a:buFont typeface="+mj-lt"/>
              <a:buAutoNum type="arabicPeriod"/>
            </a:pPr>
            <a:r>
              <a:rPr lang="ar-EG" sz="2200" dirty="0" smtClean="0"/>
              <a:t>عصر النهضة وما نتج عنها من تكوين مجتمعات حديثة نتيجة لمجموعة من الحركات والثورات: حركة الإصلاح الديني </a:t>
            </a:r>
            <a:r>
              <a:rPr lang="ar-SA" sz="2200" dirty="0" smtClean="0"/>
              <a:t>و</a:t>
            </a:r>
            <a:r>
              <a:rPr lang="ar-EG" sz="2200" dirty="0" smtClean="0"/>
              <a:t>النزعة الإنسانية</a:t>
            </a:r>
            <a:r>
              <a:rPr lang="ar-SA" sz="2200" dirty="0" smtClean="0"/>
              <a:t>.</a:t>
            </a:r>
            <a:endParaRPr lang="en-US" sz="2200" dirty="0" smtClean="0"/>
          </a:p>
          <a:p>
            <a:pPr marL="514350" lvl="0" indent="-514350" algn="r" rtl="1">
              <a:buFont typeface="+mj-lt"/>
              <a:buAutoNum type="arabicPeriod"/>
            </a:pPr>
            <a:r>
              <a:rPr lang="ar-EG" sz="2200" dirty="0" smtClean="0"/>
              <a:t>التوسع الجغرافي التجاري نتيجة للكشوف الجديدة </a:t>
            </a:r>
            <a:endParaRPr lang="en-US" sz="2200" dirty="0" smtClean="0"/>
          </a:p>
          <a:p>
            <a:pPr marL="514350" lvl="0" indent="-514350" algn="r" rtl="1">
              <a:buFont typeface="+mj-lt"/>
              <a:buAutoNum type="arabicPeriod"/>
            </a:pPr>
            <a:r>
              <a:rPr lang="ar-EG" sz="2200" dirty="0" smtClean="0"/>
              <a:t>الثورة العلمية على يد جاليليو ونيوتن </a:t>
            </a:r>
            <a:endParaRPr lang="en-US" sz="2200" dirty="0" smtClean="0"/>
          </a:p>
          <a:p>
            <a:pPr marL="514350" lvl="0" indent="-514350" algn="r" rtl="1">
              <a:buFont typeface="+mj-lt"/>
              <a:buAutoNum type="arabicPeriod"/>
            </a:pPr>
            <a:r>
              <a:rPr lang="ar-EG" sz="2200" dirty="0" smtClean="0"/>
              <a:t>حركة التنوير وما تلاها من تطور سياسي ودستوري </a:t>
            </a:r>
            <a:endParaRPr lang="en-US" sz="2200" dirty="0" smtClean="0"/>
          </a:p>
          <a:p>
            <a:pPr marL="514350" lvl="0" indent="-514350" algn="r" rtl="1">
              <a:buFont typeface="+mj-lt"/>
              <a:buAutoNum type="arabicPeriod"/>
            </a:pPr>
            <a:r>
              <a:rPr lang="ar-EG" sz="2200" dirty="0" smtClean="0"/>
              <a:t>الثورة الصناعية في انجلترا </a:t>
            </a:r>
            <a:endParaRPr lang="en-US" sz="2200" dirty="0" smtClean="0"/>
          </a:p>
          <a:p>
            <a:pPr marL="514350" lvl="0" indent="-514350" algn="r" rtl="1">
              <a:buFont typeface="+mj-lt"/>
              <a:buAutoNum type="arabicPeriod"/>
            </a:pPr>
            <a:r>
              <a:rPr lang="ar-EG" sz="2200" dirty="0" smtClean="0"/>
              <a:t>الثورتان الأمريكية 1776 والفرنسية 1789م</a:t>
            </a:r>
            <a:endParaRPr lang="en-US" sz="2200" dirty="0" smtClean="0"/>
          </a:p>
          <a:p>
            <a:pPr marL="514350" lvl="0" indent="-514350" algn="r" rtl="1">
              <a:buFont typeface="+mj-lt"/>
              <a:buAutoNum type="arabicPeriod"/>
            </a:pPr>
            <a:r>
              <a:rPr lang="ar-EG" sz="2200" dirty="0" smtClean="0"/>
              <a:t>قيام الدول القومية والإمبراطوريات العالمية</a:t>
            </a:r>
            <a:endParaRPr lang="en-US" sz="2200" dirty="0" smtClean="0"/>
          </a:p>
          <a:p>
            <a:pPr marL="514350" lvl="0" indent="-514350" algn="r" rtl="1">
              <a:buFont typeface="+mj-lt"/>
              <a:buAutoNum type="arabicPeriod"/>
            </a:pPr>
            <a:r>
              <a:rPr lang="ar-EG" sz="2200" dirty="0" smtClean="0"/>
              <a:t>الثورة البلشفية في روسيا </a:t>
            </a:r>
            <a:endParaRPr lang="en-US" sz="2200" dirty="0" smtClean="0"/>
          </a:p>
          <a:p>
            <a:pPr marL="514350" lvl="0" indent="-514350" algn="r" rtl="1">
              <a:buFont typeface="+mj-lt"/>
              <a:buAutoNum type="arabicPeriod"/>
            </a:pPr>
            <a:r>
              <a:rPr lang="ar-EG" sz="2200" dirty="0" smtClean="0"/>
              <a:t>الثورة الصناعية العلمية الثانية في بداية القرن العشرين مع نظرية النسبية عند آينشتين. </a:t>
            </a:r>
            <a:endParaRPr lang="en-US" sz="2200" dirty="0" smtClean="0"/>
          </a:p>
          <a:p>
            <a:pPr algn="r" rtl="1">
              <a:buNone/>
            </a:pPr>
            <a:endParaRPr lang="en-US" sz="2200" dirty="0" smtClean="0"/>
          </a:p>
          <a:p>
            <a:pPr algn="r" rtl="1"/>
            <a:endParaRPr lang="en-US" sz="2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ar-EG" b="1" dirty="0" smtClean="0"/>
              <a:t>المواقف الأساسية التي انطلقت منها الحداثة </a:t>
            </a:r>
            <a:r>
              <a:rPr lang="en-US" dirty="0" smtClean="0"/>
              <a:t/>
            </a:r>
            <a:br>
              <a:rPr lang="en-US" dirty="0" smtClean="0"/>
            </a:br>
            <a:endParaRPr lang="en-US" dirty="0"/>
          </a:p>
        </p:txBody>
      </p:sp>
      <p:sp>
        <p:nvSpPr>
          <p:cNvPr id="3" name="Content Placeholder 2"/>
          <p:cNvSpPr>
            <a:spLocks noGrp="1"/>
          </p:cNvSpPr>
          <p:nvPr>
            <p:ph idx="1"/>
          </p:nvPr>
        </p:nvSpPr>
        <p:spPr>
          <a:xfrm>
            <a:off x="457200" y="1219200"/>
            <a:ext cx="8229600" cy="5029200"/>
          </a:xfrm>
        </p:spPr>
        <p:txBody>
          <a:bodyPr>
            <a:normAutofit fontScale="92500"/>
          </a:bodyPr>
          <a:lstStyle/>
          <a:p>
            <a:pPr algn="r" rtl="1"/>
            <a:r>
              <a:rPr lang="ar-EG" dirty="0" smtClean="0"/>
              <a:t>1 – الإيمان بالع</a:t>
            </a:r>
            <a:r>
              <a:rPr lang="ar-SA" dirty="0" smtClean="0"/>
              <a:t>ا</a:t>
            </a:r>
            <a:r>
              <a:rPr lang="ar-EG" dirty="0" smtClean="0"/>
              <a:t>لم الطبيعي على أنه </a:t>
            </a:r>
            <a:r>
              <a:rPr lang="ar-EG" dirty="0" err="1" smtClean="0"/>
              <a:t>ع</a:t>
            </a:r>
            <a:r>
              <a:rPr lang="ar-SA" dirty="0" smtClean="0"/>
              <a:t>ا</a:t>
            </a:r>
            <a:r>
              <a:rPr lang="ar-EG" dirty="0" smtClean="0"/>
              <a:t>لمًا حقيقيًا، ليس مجرد معبر للعالم الآخر السماوي. والاهتمام بكشف القوانين التي تنظمه، ومعرفة الظواهر وتفسيرها من أجل التحكم فيها والسيطرة عليها، وتسخيرها لخدمة الإنسان. </a:t>
            </a:r>
            <a:endParaRPr lang="en-US" dirty="0" smtClean="0"/>
          </a:p>
          <a:p>
            <a:pPr algn="r" rtl="1"/>
            <a:r>
              <a:rPr lang="ar-EG" dirty="0" smtClean="0"/>
              <a:t>2- الإيمان بالإنسان وقدراته وأنه أهم كائن في العالم وأنه عامل فاعل في التطور والتحضر بما يملكه من قدرات وإمكانات ذاتية</a:t>
            </a:r>
            <a:endParaRPr lang="en-US" dirty="0" smtClean="0"/>
          </a:p>
          <a:p>
            <a:pPr algn="r" rtl="1"/>
            <a:r>
              <a:rPr lang="ar-EG" dirty="0" smtClean="0"/>
              <a:t>3- الإيمان بالعقل وبأنه الميزة الأساسية للإنسان والتي يتفوق بها على سائر الموجودات. </a:t>
            </a:r>
            <a:r>
              <a:rPr lang="ar-EG" dirty="0" err="1" smtClean="0"/>
              <a:t>فالع</a:t>
            </a:r>
            <a:r>
              <a:rPr lang="ar-SA" dirty="0" smtClean="0"/>
              <a:t>ق</a:t>
            </a:r>
            <a:r>
              <a:rPr lang="ar-EG" dirty="0" smtClean="0"/>
              <a:t>ل هو الوسيلة التي يصل بها الإنسان إلى الحقيقة ويحقق بها المعرفة في مجال العلوم الطبيعية أو الإنسانية. </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أهم سمات الحداثة</a:t>
            </a:r>
            <a:r>
              <a:rPr lang="en-US" sz="4000" dirty="0" smtClean="0"/>
              <a:t/>
            </a:r>
            <a:br>
              <a:rPr lang="en-US" sz="4000" dirty="0" smtClean="0"/>
            </a:br>
            <a:endParaRPr lang="en-US" dirty="0"/>
          </a:p>
        </p:txBody>
      </p:sp>
      <p:sp>
        <p:nvSpPr>
          <p:cNvPr id="3" name="Content Placeholder 2"/>
          <p:cNvSpPr>
            <a:spLocks noGrp="1"/>
          </p:cNvSpPr>
          <p:nvPr>
            <p:ph idx="1"/>
          </p:nvPr>
        </p:nvSpPr>
        <p:spPr>
          <a:xfrm>
            <a:off x="228600" y="838200"/>
            <a:ext cx="8763000" cy="6019800"/>
          </a:xfrm>
        </p:spPr>
        <p:txBody>
          <a:bodyPr>
            <a:normAutofit fontScale="92500" lnSpcReduction="10000"/>
          </a:bodyPr>
          <a:lstStyle/>
          <a:p>
            <a:pPr marL="971550" lvl="1" indent="-514350" algn="r" rtl="1">
              <a:buFont typeface="+mj-lt"/>
              <a:buAutoNum type="arabicPeriod"/>
            </a:pPr>
            <a:r>
              <a:rPr lang="ar-EG" dirty="0" smtClean="0"/>
              <a:t>الفردانية التي واجهت ذوبان الفرد في الجماعة </a:t>
            </a:r>
            <a:endParaRPr lang="en-US" sz="2400" dirty="0" smtClean="0"/>
          </a:p>
          <a:p>
            <a:pPr marL="971550" lvl="1" indent="-514350" algn="r" rtl="1">
              <a:buFont typeface="+mj-lt"/>
              <a:buAutoNum type="arabicPeriod"/>
            </a:pPr>
            <a:r>
              <a:rPr lang="ar-EG" dirty="0" smtClean="0"/>
              <a:t>الاهتمام بالعلاقات بين الأشياء في مقابل الاهتمام بالعلاقات بين البشر</a:t>
            </a:r>
            <a:endParaRPr lang="en-US" sz="2400" dirty="0" smtClean="0"/>
          </a:p>
          <a:p>
            <a:pPr marL="971550" lvl="1" indent="-514350" algn="r" rtl="1">
              <a:buFont typeface="+mj-lt"/>
              <a:buAutoNum type="arabicPeriod"/>
            </a:pPr>
            <a:r>
              <a:rPr lang="ar-EG" dirty="0" smtClean="0"/>
              <a:t>التمييز </a:t>
            </a:r>
            <a:r>
              <a:rPr lang="ar-SA" dirty="0" smtClean="0"/>
              <a:t> التام </a:t>
            </a:r>
            <a:r>
              <a:rPr lang="ar-EG" dirty="0" smtClean="0"/>
              <a:t>بين الذات والموضوع في مقابل التمييز النسبي بينهما </a:t>
            </a:r>
            <a:endParaRPr lang="en-US" sz="2400" dirty="0" smtClean="0"/>
          </a:p>
          <a:p>
            <a:pPr marL="971550" lvl="1" indent="-514350" algn="r" rtl="1">
              <a:buFont typeface="+mj-lt"/>
              <a:buAutoNum type="arabicPeriod"/>
            </a:pPr>
            <a:r>
              <a:rPr lang="ar-EG" dirty="0" smtClean="0"/>
              <a:t>فصل القيم عن الوقائع والأفكار في مقابل الخلط بينهما</a:t>
            </a:r>
            <a:endParaRPr lang="en-US" sz="2400" dirty="0" smtClean="0"/>
          </a:p>
          <a:p>
            <a:pPr marL="971550" lvl="1" indent="-514350" algn="r" rtl="1">
              <a:buFont typeface="+mj-lt"/>
              <a:buAutoNum type="arabicPeriod"/>
            </a:pPr>
            <a:r>
              <a:rPr lang="ar-EG" dirty="0" smtClean="0"/>
              <a:t>تقسيم المعرفة إلى مستويات أو فروع معرفية مستقلة ومتناظرة</a:t>
            </a:r>
            <a:endParaRPr lang="ar-SA" dirty="0" smtClean="0"/>
          </a:p>
          <a:p>
            <a:pPr marL="514350" indent="-514350" algn="r" rtl="1"/>
            <a:r>
              <a:rPr lang="ar-SA" sz="2800" dirty="0" smtClean="0"/>
              <a:t>  </a:t>
            </a:r>
            <a:r>
              <a:rPr lang="ar-EG" sz="2800" dirty="0" smtClean="0"/>
              <a:t>تغيرت علاقة الإنسان بالطبيعة حيث شهد العلم والتكنولوجيا تقدمًا مكن</a:t>
            </a:r>
            <a:r>
              <a:rPr lang="ar-SA" sz="2800" dirty="0" smtClean="0"/>
              <a:t> </a:t>
            </a:r>
            <a:r>
              <a:rPr lang="ar-EG" sz="2800" dirty="0" smtClean="0"/>
              <a:t>الإنسان من السيطرة على الطبيعة وتسخيرها لخدمته وصار التفكير الإنساني هو السيد وتحول إلى المعرفة العلمية. وبات هدفه التخلص من القيم القديمة البالية وإعلاء إرادة الإنسان </a:t>
            </a:r>
            <a:r>
              <a:rPr lang="ar-SA" sz="2800" dirty="0" smtClean="0"/>
              <a:t>ش</a:t>
            </a:r>
          </a:p>
          <a:p>
            <a:pPr marL="514350" indent="-514350" algn="r" rtl="1"/>
            <a:r>
              <a:rPr lang="ar-SA" sz="2800" dirty="0" smtClean="0"/>
              <a:t> </a:t>
            </a:r>
            <a:r>
              <a:rPr lang="ar-EG" sz="2800" dirty="0" smtClean="0"/>
              <a:t>ساد العقل في كل المجالات الإنتاجية والتنظيمية في المجتمع. وصار هو المتحكم في العلم والتكنولوجيا، وتكيف الحاجات الاجتماعية مع الحاجات الفردية، واستبدلت الفوضى والعنف بدولة الحق.</a:t>
            </a:r>
            <a:endParaRPr lang="ar-SA" sz="2800" dirty="0" smtClean="0"/>
          </a:p>
          <a:p>
            <a:pPr marL="514350" indent="-514350" algn="r" rtl="1"/>
            <a:r>
              <a:rPr lang="ar-SA" sz="2800" dirty="0" smtClean="0"/>
              <a:t> </a:t>
            </a:r>
            <a:r>
              <a:rPr lang="ar-EG" sz="2800" dirty="0" smtClean="0"/>
              <a:t>وفي عصر التنوير تم التركيز على المستقبل القائم على التقدم العلمي وحتمية التقدم الإنساني، وفي أواخر القرن التاسع عشر تم التخلي تمامًا عن الماضي والتركيز على كل ما هو جديد. </a:t>
            </a:r>
            <a:endParaRPr lang="en-US" sz="2800" dirty="0" smtClean="0"/>
          </a:p>
          <a:p>
            <a:pPr marL="514350" indent="-514350" algn="r" rtl="1">
              <a:buFont typeface="+mj-lt"/>
              <a:buAutoNum type="arabicPeriod"/>
            </a:pPr>
            <a:endParaRPr lang="en-US" sz="2800" dirty="0" smtClean="0"/>
          </a:p>
          <a:p>
            <a:pPr marL="514350" indent="-514350" algn="r" rtl="1">
              <a:buFont typeface="+mj-lt"/>
              <a:buAutoNum type="arabicPeriod"/>
            </a:pPr>
            <a:endParaRPr lang="en-US" sz="2800" dirty="0" smtClean="0"/>
          </a:p>
          <a:p>
            <a:pPr marL="514350" indent="-514350" algn="r">
              <a:buFont typeface="+mj-lt"/>
              <a:buAutoNum type="arabicPeriod"/>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ar-EG" b="1" dirty="0" smtClean="0"/>
              <a:t>ما بعد الحداثة </a:t>
            </a:r>
            <a:r>
              <a:rPr lang="en-US" dirty="0" smtClean="0"/>
              <a:t/>
            </a:r>
            <a:br>
              <a:rPr lang="en-US" dirty="0" smtClean="0"/>
            </a:br>
            <a:endParaRPr lang="en-US" dirty="0"/>
          </a:p>
        </p:txBody>
      </p:sp>
      <p:sp>
        <p:nvSpPr>
          <p:cNvPr id="3" name="Content Placeholder 2"/>
          <p:cNvSpPr>
            <a:spLocks noGrp="1"/>
          </p:cNvSpPr>
          <p:nvPr>
            <p:ph idx="1"/>
          </p:nvPr>
        </p:nvSpPr>
        <p:spPr>
          <a:xfrm>
            <a:off x="152400" y="685800"/>
            <a:ext cx="8839200" cy="6172200"/>
          </a:xfrm>
        </p:spPr>
        <p:txBody>
          <a:bodyPr>
            <a:noAutofit/>
          </a:bodyPr>
          <a:lstStyle/>
          <a:p>
            <a:pPr algn="r" rtl="1"/>
            <a:r>
              <a:rPr lang="ar-EG" sz="2400" dirty="0" smtClean="0"/>
              <a:t>الحداثة هي التطلع نحو المستقبل والتخلص من قيود الماضي والحاضر تأكيدًا لأهمية الابتكار والإبداع، فالحاضر هو مسرح التغير من أجل العمل للمستقبل وبنائه.</a:t>
            </a:r>
            <a:endParaRPr lang="ar-SA" sz="2400" dirty="0" smtClean="0"/>
          </a:p>
          <a:p>
            <a:pPr algn="r" rtl="1"/>
            <a:r>
              <a:rPr lang="ar-EG" sz="2400" dirty="0" smtClean="0"/>
              <a:t> وما بعد الحداثة يتمثل في مجتمع الرأسمالية المتقدمة والمجتمعات الاشتراكية التي قامت على التشكك في التراث الفكري للقرن التاسع عشر في الحركة النقدية البنيوية، وما بعد البنيوية، ونقدها للعلوم الاجتماعية والإنسانية ونظرية المعرفة. مع فقدان الثقة في النظريات المثالية (الطوباوية)، ونماذجها التطورية الرومانسية ومحاولة تصحيح مسار الممارسة الاشتراكية. ويعني هذا سيادة حركة من النقد الجذري للأوضاع الفكرية. </a:t>
            </a:r>
            <a:endParaRPr lang="en-US" sz="2400" dirty="0" smtClean="0"/>
          </a:p>
          <a:p>
            <a:pPr algn="r" rtl="1"/>
            <a:r>
              <a:rPr lang="ar-EG" sz="2400" dirty="0" smtClean="0"/>
              <a:t>وجاءت نظرة الإنسان الجديدة نتيجة لعدة صدمات: </a:t>
            </a:r>
            <a:endParaRPr lang="en-US" sz="2400" dirty="0" smtClean="0"/>
          </a:p>
          <a:p>
            <a:pPr algn="r" rtl="1"/>
            <a:r>
              <a:rPr lang="ar-EG" sz="2400" dirty="0" smtClean="0"/>
              <a:t>تدمير وهم الإنسان بأنه وحده سيد الأرض التي هي مركز الكون. وصارت الأرض مجرد كوكب يدور حول الشمس في مجرة  من مجرات الكون اللانهائي. لم تعد الأرض ثابتة وكذلك العالم كله في حالة تغير لا ينقطع، سواء تاريخيًا كما أكد هيجل أو بيولوجيا وطبيعيًا كما أكد دارون، أو اجتماعيًا كما أكد ماركس. </a:t>
            </a:r>
            <a:endParaRPr lang="ar-SA" sz="2400" dirty="0" smtClean="0"/>
          </a:p>
          <a:p>
            <a:pPr algn="r" rtl="1"/>
            <a:r>
              <a:rPr lang="ar-EG" sz="2400" dirty="0" smtClean="0"/>
              <a:t>ومع الصدمة السيكولوجية عرف الإنسان أن عقله ليس إلا مجرد خليط من القوى اللاشعورية. </a:t>
            </a:r>
            <a:endParaRPr lang="ar-SA"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9200"/>
            <a:ext cx="8229600" cy="5334000"/>
          </a:xfrm>
        </p:spPr>
        <p:txBody>
          <a:bodyPr>
            <a:normAutofit fontScale="85000" lnSpcReduction="10000"/>
          </a:bodyPr>
          <a:lstStyle/>
          <a:p>
            <a:pPr algn="r" rtl="1"/>
            <a:endParaRPr lang="ar-SA" dirty="0" smtClean="0"/>
          </a:p>
          <a:p>
            <a:pPr algn="r" rtl="1"/>
            <a:r>
              <a:rPr lang="ar-EG" dirty="0" smtClean="0"/>
              <a:t>وفي نهاية القرن العشرين حدثت الصدمة الإعلامية التي صاحبت الثورة الصناعية الثانية، والثقافة الجماهيرية والإيديولوجيات التي بدأت تحل محل</a:t>
            </a:r>
            <a:r>
              <a:rPr lang="ar-SA" dirty="0" smtClean="0"/>
              <a:t>ها</a:t>
            </a:r>
            <a:r>
              <a:rPr lang="ar-EG" dirty="0" smtClean="0"/>
              <a:t> ثقافات جديدة أساسها الأولوية للفرد وتنوع الأذواق والامتيازات. وأكدت منها وسائل الإعلام وأنماط الإنتاج التي وجهت لإرضاء الذوق الفردي. </a:t>
            </a:r>
            <a:endParaRPr lang="en-US" dirty="0" smtClean="0"/>
          </a:p>
          <a:p>
            <a:pPr algn="r" rtl="1"/>
            <a:r>
              <a:rPr lang="ar-EG" dirty="0" smtClean="0"/>
              <a:t>وتغير نظام العمل وتقسيم ساعاته مع الحد من تمركز السلطة. وقد حدثت كل هذه التغيرات في الدول الصناعية الكبرى. </a:t>
            </a:r>
            <a:endParaRPr lang="en-US" dirty="0" smtClean="0"/>
          </a:p>
          <a:p>
            <a:pPr algn="r" rtl="1"/>
            <a:r>
              <a:rPr lang="ar-EG" dirty="0" smtClean="0"/>
              <a:t>ولذلك يسود العالم اليوم عدم التجانس والتداخل بين العقول المختلفة من مرحلة الصناعية وقبل الصناعية وتمثل الموجة الثالثة من التغير. وتولدت موجات من الصدمة نتيجة لهذا الصراع بين الحضارات وبين موجات الحداثة نفسها. ويتسم العالم اليوم بتنوع الثقافات في نفس الوقت في عوالم مختلفة تؤثر علينا. </a:t>
            </a:r>
            <a:endParaRPr lang="en-US" dirty="0" smtClean="0"/>
          </a:p>
          <a:p>
            <a:pPr algn="r" rtl="1"/>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السمات العامة للفلسفة الحديثة </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5562600"/>
          </a:xfrm>
        </p:spPr>
        <p:txBody>
          <a:bodyPr>
            <a:normAutofit fontScale="77500" lnSpcReduction="20000"/>
          </a:bodyPr>
          <a:lstStyle/>
          <a:p>
            <a:pPr lvl="0" algn="r" rtl="1"/>
            <a:r>
              <a:rPr lang="ar-EG" dirty="0" smtClean="0"/>
              <a:t>الانقلاب على نمط الحياة السائد والدعوة إلى التحرر من قيود الدين، وإعلان الحرب على جميع أنواع السلطات، فأصبحت حرية الفكر هي المطلب الأول. </a:t>
            </a:r>
            <a:endParaRPr lang="en-US" dirty="0" smtClean="0"/>
          </a:p>
          <a:p>
            <a:pPr lvl="0" algn="r" rtl="1"/>
            <a:r>
              <a:rPr lang="ar-EG" dirty="0" smtClean="0"/>
              <a:t>التقدم العلمي الهائل وتأثيره في انتقال الفكر من طور الإيمان والاعتقاد إلى طور التعقل والتفكير. </a:t>
            </a:r>
            <a:endParaRPr lang="en-US" dirty="0" smtClean="0"/>
          </a:p>
          <a:p>
            <a:pPr lvl="0" algn="r" rtl="1"/>
            <a:r>
              <a:rPr lang="ar-EG" dirty="0" smtClean="0"/>
              <a:t>الدعوة إلى الإصلاح والتغيير، والرغبة في التعرف على العالم بكل جوانبه وحل المشكلات المختلفة. </a:t>
            </a:r>
            <a:endParaRPr lang="en-US" dirty="0" smtClean="0"/>
          </a:p>
          <a:p>
            <a:pPr lvl="0" algn="r" rtl="1"/>
            <a:r>
              <a:rPr lang="ar-EG" dirty="0" smtClean="0"/>
              <a:t>سيادة النزعة الفردية، وهي النزعة التي تؤكد على أهمية العقل بالنسبة للفرد، وتقر بأحقية الفرد في الحكم على الأشياء، فكل فرد منا له الحق في البحث عن أي شيء، ونقد أي شيء، بدون التقيد بأي سلطة خارج ذاته؛ فالعقل يملك القدرة على كشف أسرار العالم، وحل مشكلاته، فكل شيء إنما يخضع لسلطة العقل وحده. </a:t>
            </a:r>
            <a:endParaRPr lang="en-US" dirty="0" smtClean="0"/>
          </a:p>
          <a:p>
            <a:pPr lvl="0" algn="r" rtl="1"/>
            <a:r>
              <a:rPr lang="ar-EG" dirty="0" smtClean="0"/>
              <a:t>كانت الأعمال الفلسفية في الفلسفة الحديثة أعمالاً فردية تعبر عن شخصيات مستقلة. وكل فيلسوف يترك طابعه الخاص على أعماله. وحتى لغة الكتابة تغيرت، فأصبح كل فيلسوف يكتب بلغته القومية ولم تعد اللاتينية هي اللغة الرسمية للكتابة الفلسفية، باستثناء بعض الكتابات هنا وهناك كتبت باللاتينية (مثل مبادئ الفلسفة لديكارت، والأخلاق لاسبينوزا). </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ar-EG" b="1" dirty="0" smtClean="0"/>
              <a:t>التحولات الفكرية الكبرى للحداثة</a:t>
            </a:r>
            <a:r>
              <a:rPr lang="en-US" dirty="0" smtClean="0"/>
              <a:t/>
            </a:r>
            <a:br>
              <a:rPr lang="en-US" dirty="0" smtClean="0"/>
            </a:br>
            <a:endParaRPr lang="en-US" dirty="0"/>
          </a:p>
        </p:txBody>
      </p:sp>
      <p:sp>
        <p:nvSpPr>
          <p:cNvPr id="3" name="Content Placeholder 2"/>
          <p:cNvSpPr>
            <a:spLocks noGrp="1"/>
          </p:cNvSpPr>
          <p:nvPr>
            <p:ph idx="1"/>
          </p:nvPr>
        </p:nvSpPr>
        <p:spPr>
          <a:xfrm>
            <a:off x="152400" y="1143000"/>
            <a:ext cx="8839200" cy="6172200"/>
          </a:xfrm>
        </p:spPr>
        <p:txBody>
          <a:bodyPr>
            <a:noAutofit/>
          </a:bodyPr>
          <a:lstStyle/>
          <a:p>
            <a:pPr algn="r" rtl="1"/>
            <a:r>
              <a:rPr lang="ar-EG" sz="2800" b="1" dirty="0" smtClean="0"/>
              <a:t>أ-</a:t>
            </a:r>
            <a:r>
              <a:rPr lang="ar-EG" sz="2800" dirty="0" smtClean="0"/>
              <a:t>في المعرفة: تطورت أساليب المعرفة وانتقلت من المعرفة التأملية إلى المعرفة التقنية، فالمعرفة التأملية التقليدية معرفة كيفية، ذاتية انطباعية وقيميه. أما المعرفة التقنية فهي نمط يقوم على إعمال العقل بمعناه الرياضي، معرفة عمادها الملاحظة والتجربة والصياغة الكمية والرياضية. وصارت المعرفة العلمية هي النموذج الأمثل للمعرفة لأن المعرفة العلمية استجابة للتقنية التكنولوجية وخضوع لمتطلباتها أي للمنهج الكمي كوسيلة للتحكم والسيطرة كغاية له. وصارت التكنولوجيا أو التقنية هي الطابع العام للعلم ومحاولة لإضفائه على العلوم الإنسانية والاجتماعية بل وعلى الثقافة ككل. وصارت المعارف التي لا تلتزم بالطابع التقني معارف دنيا لا يعتد بها. ولذلك شهدت الفلسفة هجمة شرسة لأنها تقوم على معرفة بما وراء الواقع. وكانت المعرفة الحقة حينئذ هو المعرفة العملية لا النظرية التأملية وصارت المعرفة التقنية ثقافة سائدة وإطار للمجتمع العصري بكل سماته ومصدر للتشريع السياسي. </a:t>
            </a:r>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في</a:t>
            </a:r>
            <a:r>
              <a:rPr lang="ar-SA" dirty="0" smtClean="0"/>
              <a:t> الطبيعة-</a:t>
            </a:r>
            <a:r>
              <a:rPr lang="ar-EG" dirty="0" smtClean="0"/>
              <a:t> الزمن والتاريخ</a:t>
            </a:r>
            <a:endParaRPr lang="en-US" dirty="0"/>
          </a:p>
        </p:txBody>
      </p:sp>
      <p:sp>
        <p:nvSpPr>
          <p:cNvPr id="3" name="Content Placeholder 2"/>
          <p:cNvSpPr>
            <a:spLocks noGrp="1"/>
          </p:cNvSpPr>
          <p:nvPr>
            <p:ph idx="1"/>
          </p:nvPr>
        </p:nvSpPr>
        <p:spPr>
          <a:xfrm>
            <a:off x="304800" y="1143000"/>
            <a:ext cx="8686800" cy="5486400"/>
          </a:xfrm>
        </p:spPr>
        <p:txBody>
          <a:bodyPr>
            <a:noAutofit/>
          </a:bodyPr>
          <a:lstStyle/>
          <a:p>
            <a:pPr algn="r" rtl="1"/>
            <a:r>
              <a:rPr lang="ar-EG" sz="2200" b="1" dirty="0" smtClean="0"/>
              <a:t>ب-</a:t>
            </a:r>
            <a:r>
              <a:rPr lang="ar-EG" sz="2200" dirty="0" smtClean="0"/>
              <a:t>في الطبيعة: في العصور الوسطى تمثل نظامًا متكاملاً يتسم بالتناسق الأزلي الذي يكشف عن حكمة عليا مبثوثة في كل أنحاء الكون للكشف عن الكمال الروحي. ثم انتقل علم الطبيعة من مركزية الأرض إلى مركزية الشمس ومن العالم </a:t>
            </a:r>
            <a:r>
              <a:rPr lang="ar-EG" sz="2200" dirty="0" smtClean="0"/>
              <a:t>الم</a:t>
            </a:r>
            <a:r>
              <a:rPr lang="ar-SA" sz="2200" smtClean="0"/>
              <a:t>غ</a:t>
            </a:r>
            <a:r>
              <a:rPr lang="ar-EG" sz="2200" smtClean="0"/>
              <a:t>لق </a:t>
            </a:r>
            <a:r>
              <a:rPr lang="ar-EG" sz="2200" dirty="0" smtClean="0"/>
              <a:t>إلى الكون المفتوح اللانهائي. ونظر إلى الطبيعة كامتداد كمي هندسي. فتحول العالم إلى معادلات رياضية وأشكال هندسية أو مجرد مخزن للطاقة قابل للتحول إلى موضوعات قابلة للاستهلاك. </a:t>
            </a:r>
            <a:endParaRPr lang="ar-SA" sz="2200" dirty="0" smtClean="0"/>
          </a:p>
          <a:p>
            <a:pPr algn="r" rtl="1"/>
            <a:r>
              <a:rPr lang="ar-EG" sz="2200" dirty="0" smtClean="0"/>
              <a:t>الزمن والتاريخ </a:t>
            </a:r>
            <a:r>
              <a:rPr lang="ar-SA" sz="2200" dirty="0" smtClean="0"/>
              <a:t>:</a:t>
            </a:r>
            <a:r>
              <a:rPr lang="ar-EG" sz="2200" dirty="0" smtClean="0"/>
              <a:t>سادت النظرة الآلية مقابل التفسير الغائي للدين. وتطور مفهوم الزمان والتاريخ. فكينونة التاريخ تحولت إلى فعل الصيرورة أي وصفه كمسار حتمي تحكمه وتحدده وتفسره عوامل ملموسة كالمناخ والحاجات الاقتصادية والصراعات السياسية والمذهبية. واختفت غائية التاريخ وظهرت الآليات الداخلية والحتميات المختلفة التي تتدخل في تحديد التاريخ تحديد لائق. وأصبح التاريخ يتحدد بمقارنة العوامل الفاعلة فيه. وتم القضاء على الطابع الأسطوري للتاريخ بإلغاء التفسير الغائي، والنظر للتاريخ باعتباره حركة تطورية تقدمية مستقيمة تتحكم فيها العوامل الداخلية المختلفة، سواء محددات اقتصادية ماركسية أو سيكولوجية فردية. وصار التاريخ يلعب دورًا أساسيًا في الحداثة. ويظهر مفهوم الزمن في الحداثة في تمثل الوعي الفلسفي مع هيجل وعصره بوصفه فترة جديدة مختلفة عما سبقها. فهيجل أول من طرح القطيعة مع معايير الماضي طرحًا فلسفيًا. فالزمن متجه نحو المستقبل ويطغى على التطور التاريخي سمة التقدم والتحرر. </a:t>
            </a:r>
            <a:endParaRPr lang="en-US" sz="2200" dirty="0" smtClean="0"/>
          </a:p>
          <a:p>
            <a:pPr algn="r"/>
            <a:endParaRPr lang="en-US" sz="2200" dirty="0" smtClean="0"/>
          </a:p>
          <a:p>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dirty="0" smtClean="0"/>
              <a:t>ا</a:t>
            </a:r>
            <a:r>
              <a:rPr lang="ar-EG" dirty="0" smtClean="0"/>
              <a:t>لإنسان</a:t>
            </a:r>
            <a:endParaRPr lang="en-US" dirty="0"/>
          </a:p>
        </p:txBody>
      </p:sp>
      <p:sp>
        <p:nvSpPr>
          <p:cNvPr id="3" name="Content Placeholder 2"/>
          <p:cNvSpPr>
            <a:spLocks noGrp="1"/>
          </p:cNvSpPr>
          <p:nvPr>
            <p:ph idx="1"/>
          </p:nvPr>
        </p:nvSpPr>
        <p:spPr>
          <a:xfrm>
            <a:off x="228600" y="1295400"/>
            <a:ext cx="8686800" cy="5029200"/>
          </a:xfrm>
        </p:spPr>
        <p:txBody>
          <a:bodyPr>
            <a:normAutofit fontScale="77500" lnSpcReduction="20000"/>
          </a:bodyPr>
          <a:lstStyle/>
          <a:p>
            <a:pPr algn="r" rtl="1"/>
            <a:r>
              <a:rPr lang="ar-EG" dirty="0" smtClean="0"/>
              <a:t> اتخذ الإنسان قيمة مركزية على المستويين النظري والعملي. ففي المعرفة صارت ذاتية الإنسان (العقل)  هى أساس لموضوعية الأشياء، فمصدر المعرفة يأتى من الذات المفكرة (الكوجيتو). وصار الإنسان عقل خالص وإرادة حرة. ويمتلك فاعلية في المعرفة والتاريخ. وواكب هذا كشف عن الجوانب السيكولوجية والغريزية والدوافع الأولوية للإنسان، فالإنسان له صبغة حتمية وتاريخية. </a:t>
            </a:r>
            <a:endParaRPr lang="en-US" dirty="0" smtClean="0"/>
          </a:p>
          <a:p>
            <a:pPr algn="r" rtl="1"/>
            <a:r>
              <a:rPr lang="ar-EG" dirty="0" smtClean="0"/>
              <a:t>وفي مقابل هذا التصور العقلاني للإنسان ومركزيته كذات عارفة عاقلة مريدة وفاعلة، تبلور خط آخر على النقيض يرى الإنسان ذات مشروخة غير عارفة بذاتها، وخاضعة للحتميات المختلفة الاقتصادية والاجتماعية، ذات يحيط بها اللاعقل والوهم من كل جانب. لقد أدت الثورة المعرفية الكبرى في نهاية القرن العشرين</a:t>
            </a:r>
            <a:r>
              <a:rPr lang="ar-SA" smtClean="0"/>
              <a:t> </a:t>
            </a:r>
            <a:r>
              <a:rPr lang="ar-EG" smtClean="0"/>
              <a:t>المتمثلة </a:t>
            </a:r>
            <a:r>
              <a:rPr lang="ar-EG" dirty="0" smtClean="0"/>
              <a:t>في الثورة اللغوية والثورة الابستمولوجية والثورة البنيوية والثورة التاريخية إلى فصل المعنى عن الوعي والمعرفة عن التقييم. لأن المعاني لا تصدر عن ذات سيكولوجية أو ترانسنتدالية وإنما تتوالد من منظومات اللغة ومختلف المنظومات الرمزية. الذات ليست فاعلة بقدر ما هي نتاج فعل وتأثير. فظهر نوع من الحد من عقلانية الإنسان ووعيه بذاته وحريته وفاعليته. </a:t>
            </a:r>
            <a:endParaRPr lang="en-US" dirty="0" smtClean="0"/>
          </a:p>
          <a:p>
            <a:pPr algn="r" rtl="1">
              <a:buNone/>
            </a:pPr>
            <a:r>
              <a:rPr lang="ar-EG"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السمات</a:t>
            </a:r>
            <a:endParaRPr lang="en-US" dirty="0"/>
          </a:p>
        </p:txBody>
      </p:sp>
      <p:sp>
        <p:nvSpPr>
          <p:cNvPr id="3" name="Content Placeholder 2"/>
          <p:cNvSpPr>
            <a:spLocks noGrp="1"/>
          </p:cNvSpPr>
          <p:nvPr>
            <p:ph idx="1"/>
          </p:nvPr>
        </p:nvSpPr>
        <p:spPr>
          <a:xfrm>
            <a:off x="228600" y="1219200"/>
            <a:ext cx="8686800" cy="5334000"/>
          </a:xfrm>
        </p:spPr>
        <p:txBody>
          <a:bodyPr>
            <a:normAutofit fontScale="77500" lnSpcReduction="20000"/>
          </a:bodyPr>
          <a:lstStyle/>
          <a:p>
            <a:pPr lvl="0" algn="r" rtl="1"/>
            <a:r>
              <a:rPr lang="ar-EG" dirty="0" smtClean="0"/>
              <a:t>انتشار التفسير الآلي الحتمي للكون وغياب التفسير العضوي الغائي الذي ساد العصور الوسطى. ومع ذلك ظل تصور الله يلعب دورًا أساسيًا في الفلسفة الحديثة لدى كثير من الفلاسفة (ديكارت – اسبينوزا – ليبنتز – باركلي...الخ). وإن ظهرت بعض الآراء التي رفضت هذا التصور (تشكك هيوم). ولقد </a:t>
            </a:r>
            <a:r>
              <a:rPr lang="ar-SA" dirty="0" smtClean="0"/>
              <a:t>حظ</a:t>
            </a:r>
            <a:r>
              <a:rPr lang="ar-EG" dirty="0" smtClean="0"/>
              <a:t>ى الفكر الفلسفي الحديث بقدر كبير من التحرر من القيود اللاهوتية، ولكنه لم يتخلص منها تمامًا، فسنرى كيف اتهم اسبينوزا بالكفر، ومُنع كانط من الكتابة في الموضوعات الدينية أواخر أيامه. </a:t>
            </a:r>
            <a:endParaRPr lang="en-US" dirty="0" smtClean="0"/>
          </a:p>
          <a:p>
            <a:pPr lvl="0" algn="r" rtl="1"/>
            <a:r>
              <a:rPr lang="ar-EG" dirty="0" smtClean="0"/>
              <a:t>وضع مناهج جديدة للفلسفة: </a:t>
            </a:r>
            <a:r>
              <a:rPr lang="ar-SA" dirty="0" smtClean="0"/>
              <a:t> </a:t>
            </a:r>
            <a:r>
              <a:rPr lang="ar-EG" dirty="0" smtClean="0"/>
              <a:t>نبذت الفلسفة الحديثة المنطق الصوري كمنهج، كما رفضت المنهج التحليلي، وقامت ببناء أنساق فلسفية تعتمد على مناهج جديدة عقلانية وتجريبية. وذلك في محاولها منها للحاق بالعلوم الطبيعية والرياضيات. </a:t>
            </a:r>
            <a:endParaRPr lang="en-US" dirty="0" smtClean="0"/>
          </a:p>
          <a:p>
            <a:pPr lvl="0" algn="r" rtl="1"/>
            <a:r>
              <a:rPr lang="ar-EG" dirty="0" smtClean="0"/>
              <a:t>تغيير صورة المجتمع وسيادة التصورات السياسية الحديثة عن الدولة والتركيز على دور المواطن والشعب في تكوين الحكومات وفي وضع الدساتير، واختفاء مبدأ الحق الإلهي المقدس للملوك والحكام. وأكدت على حق الشعب في معارضة السلطة الحاكمة وإمكانية الثورة عليها وإسقاطها. كما ناصرت فكرة وجود نواب للشعب وممثلين له يمثلونه في الحكومة، وكلها صور جديدة تختلف عما كان سائدًا في العصور الوسطى. </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مراحل الفلسفة الحديثة </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r" rtl="1"/>
            <a:r>
              <a:rPr lang="ar-EG" dirty="0" smtClean="0"/>
              <a:t>عادة تقسم الفلسفة الحديثة إلى ثلاثة مراحل: العقل والتنوير والجدل. ولأجل التبسيط سوف نقوم بتقسيم الفلسفة الحديثة إلى أربعة تيارات: </a:t>
            </a:r>
            <a:endParaRPr lang="en-US" dirty="0" smtClean="0"/>
          </a:p>
          <a:p>
            <a:pPr lvl="0" algn="r" rtl="1"/>
            <a:r>
              <a:rPr lang="ar-EG" dirty="0" smtClean="0"/>
              <a:t>التيار العقلي </a:t>
            </a:r>
            <a:endParaRPr lang="en-US" dirty="0" smtClean="0"/>
          </a:p>
          <a:p>
            <a:pPr lvl="0" algn="r" rtl="1"/>
            <a:r>
              <a:rPr lang="ar-EG" dirty="0" smtClean="0"/>
              <a:t>التيار التجريبي </a:t>
            </a:r>
            <a:endParaRPr lang="en-US" dirty="0" smtClean="0"/>
          </a:p>
          <a:p>
            <a:pPr lvl="0" algn="r" rtl="1"/>
            <a:r>
              <a:rPr lang="ar-EG" dirty="0" smtClean="0"/>
              <a:t>التيار المثالي </a:t>
            </a:r>
            <a:endParaRPr lang="en-US" dirty="0" smtClean="0"/>
          </a:p>
          <a:p>
            <a:pPr lvl="0" algn="r" rtl="1"/>
            <a:r>
              <a:rPr lang="ar-EG" dirty="0" smtClean="0"/>
              <a:t>تيارات ما بعد المثالية الكانطية</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التيار العقلاني</a:t>
            </a:r>
            <a:endParaRPr lang="en-US" dirty="0"/>
          </a:p>
        </p:txBody>
      </p:sp>
      <p:sp>
        <p:nvSpPr>
          <p:cNvPr id="3" name="Content Placeholder 2"/>
          <p:cNvSpPr>
            <a:spLocks noGrp="1"/>
          </p:cNvSpPr>
          <p:nvPr>
            <p:ph idx="1"/>
          </p:nvPr>
        </p:nvSpPr>
        <p:spPr/>
        <p:txBody>
          <a:bodyPr>
            <a:normAutofit fontScale="85000" lnSpcReduction="10000"/>
          </a:bodyPr>
          <a:lstStyle/>
          <a:p>
            <a:pPr algn="r" rtl="1">
              <a:buNone/>
            </a:pPr>
            <a:endParaRPr lang="en-US" dirty="0" smtClean="0"/>
          </a:p>
          <a:p>
            <a:pPr algn="r" rtl="1"/>
            <a:r>
              <a:rPr lang="ar-EG" dirty="0" smtClean="0"/>
              <a:t>وهو اسم يطلق على العقلانية الأوروبية في القرن السابع عشر، وقد مهدت له الإرهاصات التي جاءت في عصر النهضة باتجاهاتها المتنوعة من حركات دينية وفلسفية وباكتشافات علمية مثيرة واختراعات تكنولوجية متعددة، كل هذا ساهم في القفزة الكبرى في مسار</a:t>
            </a:r>
            <a:r>
              <a:rPr lang="ar-SA" dirty="0" smtClean="0"/>
              <a:t> </a:t>
            </a:r>
            <a:r>
              <a:rPr lang="ar-EG" dirty="0" smtClean="0"/>
              <a:t>التيارات الفلسفية والتي تحققت في القرن السابع عشر وما بعده.</a:t>
            </a:r>
            <a:endParaRPr lang="ar-SA" dirty="0" smtClean="0"/>
          </a:p>
          <a:p>
            <a:pPr algn="r" rtl="1"/>
            <a:r>
              <a:rPr lang="ar-EG" dirty="0" smtClean="0"/>
              <a:t> وضع ديكارت بداية جديدة للفلسفة، وأطلق التأمل الفلسفي مع بداية القرن السابع عشر. والتغير الذي أحدثه ديكارت ليس خلقًا من عدم بل هو بالتأكيد تواصل للجهد الفلسفي مع الإصرار على التجديد؛ فمع ديكارت كانت البداية الحقيقية لـ "الوعي بالذات" والتأكيد على وجود الحقيقة الروحية والعقل بوجه عام</a:t>
            </a:r>
            <a:r>
              <a:rPr lang="ar-SA" dirty="0" smtClean="0"/>
              <a:t>.</a:t>
            </a:r>
          </a:p>
          <a:p>
            <a:pPr algn="r" rtl="1"/>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lgn="r" rtl="1"/>
            <a:r>
              <a:rPr lang="ar-EG" dirty="0" smtClean="0"/>
              <a:t>وسادت تلك الفترة رؤية للعالم بوصفه نظامًا ميكانيكيًا، فالعالم يشبه الآلة، ويترتب على ذلك ظهور التساؤل حول وجود الإنسان داخل هذا العالم. فإذا كان الإنسان جزء من هذا العالم، فهل هو واقع في إطار النظام الميكانيكي، ويخضع للتفسير العلي الآلي؟ أم لا؟</a:t>
            </a:r>
            <a:endParaRPr lang="ar-SA" dirty="0" smtClean="0"/>
          </a:p>
          <a:p>
            <a:pPr algn="r" rtl="1"/>
            <a:r>
              <a:rPr lang="ar-EG" dirty="0" smtClean="0"/>
              <a:t>؟ وجاءت الإجابة في صورتين: </a:t>
            </a:r>
            <a:endParaRPr lang="en-US" dirty="0" smtClean="0"/>
          </a:p>
          <a:p>
            <a:pPr lvl="0" algn="r" rtl="1"/>
            <a:r>
              <a:rPr lang="ar-EG" dirty="0" smtClean="0"/>
              <a:t>صورة تدافع عن الإنسان بوصفه يمتلك روحًا ويمتلك اختيارًا حرًا، وبفضل ذلك يعلو على العالم المادي وعلى نظام العلة الميكانيكية. </a:t>
            </a:r>
            <a:endParaRPr lang="en-US" dirty="0" smtClean="0"/>
          </a:p>
          <a:p>
            <a:pPr lvl="0" algn="r" rtl="1"/>
            <a:r>
              <a:rPr lang="ar-EG" dirty="0" smtClean="0"/>
              <a:t>صورة تخضع الإنسان للتصور العلمي المادي وتفسر العمليات السيكولوجية باعتبارها ظواهر مصاحبة للعمليات الفيزيائية، وبالتالي إمكانية تفسيرها باعتبارها ظواهر مادية، وإنكار الحرية الإنسانية. </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4800" y="990600"/>
            <a:ext cx="8686800" cy="5715000"/>
          </a:xfrm>
        </p:spPr>
        <p:txBody>
          <a:bodyPr>
            <a:normAutofit fontScale="85000" lnSpcReduction="20000"/>
          </a:bodyPr>
          <a:lstStyle/>
          <a:p>
            <a:pPr algn="r" rtl="1"/>
            <a:endParaRPr lang="ar-SA" dirty="0" smtClean="0"/>
          </a:p>
          <a:p>
            <a:pPr algn="r" rtl="1"/>
            <a:r>
              <a:rPr lang="ar-EG" dirty="0" smtClean="0"/>
              <a:t>اهتم التيار العقلي بمشكلة المنهج، </a:t>
            </a:r>
            <a:r>
              <a:rPr lang="ar-EG" dirty="0" err="1" smtClean="0"/>
              <a:t>و</a:t>
            </a:r>
            <a:r>
              <a:rPr lang="ar-SA" dirty="0" err="1" smtClean="0"/>
              <a:t>ال</a:t>
            </a:r>
            <a:r>
              <a:rPr lang="ar-EG" dirty="0" smtClean="0"/>
              <a:t>اعتم</a:t>
            </a:r>
            <a:r>
              <a:rPr lang="ar-SA" dirty="0" smtClean="0"/>
              <a:t>ا</a:t>
            </a:r>
            <a:r>
              <a:rPr lang="ar-EG" dirty="0" smtClean="0"/>
              <a:t>د على العقل فالفلسفة العقلية تؤكد على قدرة العقل على زيادة معرفتنا بالواقع. ونتيجة لتقدم الرياضيات في القرن السابع عشر ونجاح تطبيقاتها في مجال الفيزياء، استلهم فلاسفة القرن السابع عشر النموذج الاستنباطي الرياضي كنموذج للمنهج الفلسفي. فالعالم الفيزيائي قد أرسى فرضية أن العالم تحكمه المعقولية. وصارت هناك ثقة في العقل وقدرته على معرفة العالم على نحو موثوق به.</a:t>
            </a:r>
            <a:endParaRPr lang="ar-SA" dirty="0" smtClean="0"/>
          </a:p>
          <a:p>
            <a:pPr algn="r" rtl="1"/>
            <a:r>
              <a:rPr lang="ar-EG" dirty="0" smtClean="0"/>
              <a:t>وقد أكد ديكارت والتيار العقلاني من بعده على إمكانية الوصول إلى معرفة حقيق</a:t>
            </a:r>
            <a:r>
              <a:rPr lang="ar-SA" dirty="0" smtClean="0"/>
              <a:t>ي</a:t>
            </a:r>
            <a:r>
              <a:rPr lang="ar-EG" dirty="0" smtClean="0"/>
              <a:t>ة</a:t>
            </a:r>
            <a:r>
              <a:rPr lang="ar-SA" dirty="0" smtClean="0"/>
              <a:t> </a:t>
            </a:r>
            <a:r>
              <a:rPr lang="ar-EG" dirty="0" smtClean="0"/>
              <a:t>عن العالم ابتداء من الفكر الذي يمثل الواقعة الأولى أمامنا. وفي نفس الوقت يمكن أن نطبق المفاهيم الكلية والقوانين العامة للفكر على معرفتنا بالأشياء الجزئية</a:t>
            </a:r>
            <a:r>
              <a:rPr lang="ar-SA" dirty="0" smtClean="0"/>
              <a:t>.</a:t>
            </a:r>
            <a:r>
              <a:rPr lang="ar-EG" dirty="0" smtClean="0"/>
              <a:t> </a:t>
            </a:r>
            <a:endParaRPr lang="ar-SA" dirty="0" smtClean="0"/>
          </a:p>
          <a:p>
            <a:pPr algn="r" rtl="1"/>
            <a:r>
              <a:rPr lang="ar-EG" dirty="0" smtClean="0"/>
              <a:t>التيار العقلاني في فرنسا ويمثله ديكارت، وفي هولندا ويمثله اسبينوزا، وفي ألمانيا </a:t>
            </a:r>
            <a:r>
              <a:rPr lang="ar-EG" dirty="0" err="1" smtClean="0"/>
              <a:t>و</a:t>
            </a:r>
            <a:r>
              <a:rPr lang="ar-EG" dirty="0" smtClean="0"/>
              <a:t> يمثله ليبنتز. ويمثل الثلاثة وجهات نظر مختلفة للفلسفة التي اعتمدت على العقل في بناء مذهب متكامل يفسر العالم والإنسان وعلاقتهما بالله. وباستخدام المنهج القائم على أساس الاستنباط الرياضي. </a:t>
            </a:r>
            <a:endParaRPr lang="en-US" dirty="0" smtClean="0"/>
          </a:p>
          <a:p>
            <a:pPr algn="r" rtl="1"/>
            <a:endParaRPr lang="ar-SA"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التيار التجريبي</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pPr algn="r" rtl="1"/>
            <a:r>
              <a:rPr lang="ar-EG" dirty="0" smtClean="0"/>
              <a:t>وهو اسم يطلق على "الفلسفة التجريبية الإنجليزية" لقد نتج عن محاولات التيار العقلاني اخضاع كل شيء للعقل أن تحولت الفلسفة مع بداية القرن الثامن عشر إلى البحث في الإنسان نفسه واخضاع العقل الإنساني للنقد والفحص، فصار كلاً من العالم المادي والعالم العقلاني خاضعًا للنقد والفحص. فقد تحولت الأبحاث الفلسفية من النظر في الكون إلى النظر في الإنسان وقدراته المعرفية وحدودها. وفتح المجال أمام الأبحاث الابستمولوجية (نظرية المعرفة). </a:t>
            </a:r>
            <a:endParaRPr lang="ar-SA" dirty="0" smtClean="0"/>
          </a:p>
          <a:p>
            <a:pPr algn="r" rtl="1"/>
            <a:r>
              <a:rPr lang="ar-EG" dirty="0" smtClean="0"/>
              <a:t>ساد التيار التجريبي في انجلترا مع الفيلسوف الإنجليزي جون لوك. وكان بحثه (مقال في الفهم الإنساني) فاتحة لعصر جديد هو عصر التنوير. ويؤرخ له بصدور هذا الكتاب عام 1690م. وينتهي مع ظهور كتاب (كانط) (نقد العقل الخالص) 1781م.</a:t>
            </a:r>
            <a:endParaRPr lang="ar-SA" dirty="0" smtClean="0"/>
          </a:p>
          <a:p>
            <a:pPr algn="r" rtl="1"/>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990600"/>
            <a:ext cx="8763000" cy="5638800"/>
          </a:xfrm>
        </p:spPr>
        <p:txBody>
          <a:bodyPr>
            <a:normAutofit fontScale="77500" lnSpcReduction="20000"/>
          </a:bodyPr>
          <a:lstStyle/>
          <a:p>
            <a:pPr algn="r" rtl="1"/>
            <a:r>
              <a:rPr lang="ar-EG" dirty="0" smtClean="0"/>
              <a:t>رفض جون لوك الأفكار الفطرية التي قال بها ديكارت رائد التيار العقلاني. ورد لوك المعرفة إلى الحس والتأمل الباطني معًا. ثم جاء هيوم بعده وتعمق في فلسفة لوك وانتهي إلى الشك، وأن ما نعرفه هو مجرد ظواهر وليس معرفة بالواقع الحقيقي، فقوض ما قاله لوك من الأساس. ورفض تصور الجوهر بشكل تام. ثم جاء باركلي بتصور جديد عن وجود الأشياء، فالأشياء في صميمها هي مدركات ذهنية. وهو التصور الذي يعارض بشكل جذري التصورات المادية عن الأشياء في المذهب المادي. فالجوهر المادي لا وجود له، وما يوجد بالنسبة لباركلي هو الذهن أو الجوهر العقلي فقط. </a:t>
            </a:r>
            <a:endParaRPr lang="en-US" dirty="0" smtClean="0"/>
          </a:p>
          <a:p>
            <a:pPr algn="r" rtl="1"/>
            <a:r>
              <a:rPr lang="ar-EG" dirty="0" smtClean="0"/>
              <a:t>وشهد عصر التنوير أيضًا نشاطًا في فرنسا مع فولتير وروسو، ولم يشيد هؤلاء مذاهب محكمة مثل سابقيهم. </a:t>
            </a:r>
            <a:endParaRPr lang="ar-SA" dirty="0" smtClean="0"/>
          </a:p>
          <a:p>
            <a:pPr algn="r" rtl="1"/>
            <a:r>
              <a:rPr lang="ar-EG" dirty="0" smtClean="0"/>
              <a:t>ويشترك فلاسفة التنوير في الاعتقاد بأن الموضوع المناسب للدراسة هو الإنسان لا الكون</a:t>
            </a:r>
            <a:r>
              <a:rPr lang="ar-SA" dirty="0" smtClean="0"/>
              <a:t>.</a:t>
            </a:r>
            <a:r>
              <a:rPr lang="ar-EG" dirty="0" smtClean="0"/>
              <a:t> </a:t>
            </a:r>
            <a:endParaRPr lang="ar-SA" dirty="0" smtClean="0"/>
          </a:p>
          <a:p>
            <a:pPr algn="r" rtl="1"/>
            <a:r>
              <a:rPr lang="ar-EG" dirty="0" smtClean="0"/>
              <a:t>وعمل هؤلاء على القضاء على الخرافة، ومناصرة الحرية الفردية، وحقوق الإنسان.</a:t>
            </a:r>
            <a:endParaRPr lang="ar-SA" dirty="0" smtClean="0"/>
          </a:p>
          <a:p>
            <a:pPr algn="r" rtl="1"/>
            <a:r>
              <a:rPr lang="ar-EG" dirty="0" smtClean="0"/>
              <a:t> فقد حركت الثورة الإنجليزية 1688م فكر هؤلاء الفلاسفة وكانت أساسًا للثورة الأمريكية 1776 والثورة الفرنسية 1789م. </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2891</Words>
  <Application>Microsoft Office PowerPoint</Application>
  <PresentationFormat>On-screen Show (4:3)</PresentationFormat>
  <Paragraphs>113</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المحاضرة الأولى سمات الفلسفة الحديثة</vt:lpstr>
      <vt:lpstr>السمات العامة للفلسفة الحديثة  </vt:lpstr>
      <vt:lpstr>تابع السمات</vt:lpstr>
      <vt:lpstr>مراحل الفلسفة الحديثة  </vt:lpstr>
      <vt:lpstr>التيار العقلاني</vt:lpstr>
      <vt:lpstr>Slide 6</vt:lpstr>
      <vt:lpstr>Slide 7</vt:lpstr>
      <vt:lpstr>التيار التجريبي </vt:lpstr>
      <vt:lpstr>Slide 9</vt:lpstr>
      <vt:lpstr>التيار المثالي في ألمانيا (كانط) </vt:lpstr>
      <vt:lpstr>Slide 11</vt:lpstr>
      <vt:lpstr>التيارات الفلسفية ما بعد كانط (ق 19)</vt:lpstr>
      <vt:lpstr>التيار المثالي (المثالية الألمانية) </vt:lpstr>
      <vt:lpstr>التيار الوضعي والمادي  </vt:lpstr>
      <vt:lpstr>    الحداثة Modernism   </vt:lpstr>
      <vt:lpstr>المواقف الأساسية التي انطلقت منها الحداثة  </vt:lpstr>
      <vt:lpstr>أهم سمات الحداثة </vt:lpstr>
      <vt:lpstr>ما بعد الحداثة  </vt:lpstr>
      <vt:lpstr>Slide 19</vt:lpstr>
      <vt:lpstr>التحولات الفكرية الكبرى للحداثة </vt:lpstr>
      <vt:lpstr>في الطبيعة- الزمن والتاريخ</vt:lpstr>
      <vt:lpstr>الإنسان</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الأولى سمات الفلسفة الحديثة</dc:title>
  <dc:creator>afaf omar</dc:creator>
  <cp:lastModifiedBy>afaf omar</cp:lastModifiedBy>
  <cp:revision>26</cp:revision>
  <dcterms:created xsi:type="dcterms:W3CDTF">2006-08-16T00:00:00Z</dcterms:created>
  <dcterms:modified xsi:type="dcterms:W3CDTF">2014-11-03T21:17:28Z</dcterms:modified>
</cp:coreProperties>
</file>