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9"/>
  </p:notesMasterIdLst>
  <p:sldIdLst>
    <p:sldId id="256" r:id="rId2"/>
    <p:sldId id="257" r:id="rId3"/>
    <p:sldId id="302" r:id="rId4"/>
    <p:sldId id="304" r:id="rId5"/>
    <p:sldId id="303" r:id="rId6"/>
    <p:sldId id="321" r:id="rId7"/>
    <p:sldId id="312" r:id="rId8"/>
    <p:sldId id="324" r:id="rId9"/>
    <p:sldId id="323" r:id="rId10"/>
    <p:sldId id="313" r:id="rId11"/>
    <p:sldId id="314" r:id="rId12"/>
    <p:sldId id="315" r:id="rId13"/>
    <p:sldId id="258" r:id="rId14"/>
    <p:sldId id="260" r:id="rId15"/>
    <p:sldId id="259" r:id="rId16"/>
    <p:sldId id="261" r:id="rId17"/>
    <p:sldId id="262" r:id="rId18"/>
    <p:sldId id="287" r:id="rId19"/>
    <p:sldId id="281" r:id="rId20"/>
    <p:sldId id="263" r:id="rId21"/>
    <p:sldId id="264" r:id="rId22"/>
    <p:sldId id="266" r:id="rId23"/>
    <p:sldId id="267" r:id="rId24"/>
    <p:sldId id="269" r:id="rId25"/>
    <p:sldId id="270" r:id="rId26"/>
    <p:sldId id="272" r:id="rId27"/>
    <p:sldId id="273" r:id="rId28"/>
    <p:sldId id="274" r:id="rId29"/>
    <p:sldId id="275" r:id="rId30"/>
    <p:sldId id="277" r:id="rId31"/>
    <p:sldId id="279" r:id="rId32"/>
    <p:sldId id="280" r:id="rId33"/>
    <p:sldId id="284" r:id="rId34"/>
    <p:sldId id="285" r:id="rId35"/>
    <p:sldId id="283" r:id="rId36"/>
    <p:sldId id="286" r:id="rId37"/>
    <p:sldId id="282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322" r:id="rId4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122" autoAdjust="0"/>
  </p:normalViewPr>
  <p:slideViewPr>
    <p:cSldViewPr>
      <p:cViewPr>
        <p:scale>
          <a:sx n="60" d="100"/>
          <a:sy n="60" d="100"/>
        </p:scale>
        <p:origin x="-1434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7367F2-9FB6-45D8-8C8D-95450263962C}" type="datetimeFigureOut">
              <a:rPr lang="en-US" smtClean="0"/>
              <a:pPr/>
              <a:t>2/15/2014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C0968-411B-4971-BE0F-85EF737A9C6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C0968-411B-4971-BE0F-85EF737A9C62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6BFC61-57EB-4EE3-A255-12CBEBE8309E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B983A9-4924-4BF3-938E-59DB28B5ECB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43464E-29D4-4ED6-AC0F-13202315FBAE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B983A9-4924-4BF3-938E-59DB28B5EC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6A6CFB-31CF-4A96-94D7-C4A5E2ED557E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B983A9-4924-4BF3-938E-59DB28B5ECB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78EB06-D93C-4BC4-B11D-C21113A3D090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B983A9-4924-4BF3-938E-59DB28B5EC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DEF211-85D1-4E82-A953-0AC160EE5509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B983A9-4924-4BF3-938E-59DB28B5EC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AF8634-532E-417A-85B2-D761B9A4E93F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B983A9-4924-4BF3-938E-59DB28B5EC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EDECCA-3B29-4A3E-A5FD-A3502EFD4B29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B983A9-4924-4BF3-938E-59DB28B5ECB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2EC903-D881-4203-85EC-C9651B2785E4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B983A9-4924-4BF3-938E-59DB28B5EC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E2FBE6-09FF-484E-9D6F-5BBAA7EB87D6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B983A9-4924-4BF3-938E-59DB28B5ECB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1EB706-1099-4442-9D8B-8147D2A89439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B983A9-4924-4BF3-938E-59DB28B5EC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105FDD-F013-49FA-92D2-EB2488ABF024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B983A9-4924-4BF3-938E-59DB28B5EC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42A9886-8D84-4BA8-ACA4-90DC35B4DC10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B983A9-4924-4BF3-938E-59DB28B5ECB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/>
  <p:txStyles>
    <p:titleStyle>
      <a:lvl1pPr algn="l" rtl="1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r" rtl="1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r" rtl="1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r" rtl="1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r" rtl="1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r" rtl="1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r" rtl="1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mc/articles/PMC2664599/figure/F1/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 rtl="0"/>
            <a:r>
              <a:rPr lang="en-US" dirty="0" smtClean="0"/>
              <a:t>Neuropathic Pain (NP)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 algn="ctr"/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By</a:t>
            </a:r>
          </a:p>
          <a:p>
            <a:pPr algn="ctr" rtl="0"/>
            <a:r>
              <a:rPr lang="en-US" sz="2800" dirty="0" smtClean="0"/>
              <a:t>Dr </a:t>
            </a:r>
            <a:r>
              <a:rPr lang="en-US" sz="2800" dirty="0" err="1" smtClean="0"/>
              <a:t>Algohary</a:t>
            </a:r>
            <a:r>
              <a:rPr lang="en-US" sz="2800" dirty="0" smtClean="0"/>
              <a:t> M </a:t>
            </a:r>
            <a:r>
              <a:rPr lang="en-US" sz="2800" dirty="0" err="1" smtClean="0"/>
              <a:t>Tantawy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Prof of Anesthesiology, ICU &amp; Pain Management,</a:t>
            </a:r>
          </a:p>
          <a:p>
            <a:pPr algn="ctr" rtl="0"/>
            <a:r>
              <a:rPr lang="en-US" sz="2800" dirty="0" smtClean="0"/>
              <a:t> NCI, Cairo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213A4-9EE5-4BDD-91AB-593BF1210C73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 of NP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   </a:t>
            </a:r>
          </a:p>
          <a:p>
            <a:pPr algn="ctr" rtl="0">
              <a:buNone/>
            </a:pPr>
            <a:r>
              <a:rPr lang="en-US" dirty="0" smtClean="0"/>
              <a:t> NP  is defined as “pain arising as a direct consequence of a lesion or disease affecting the </a:t>
            </a:r>
            <a:r>
              <a:rPr lang="en-US" dirty="0" err="1" smtClean="0"/>
              <a:t>somatosensory</a:t>
            </a:r>
            <a:r>
              <a:rPr lang="en-US" dirty="0" smtClean="0"/>
              <a:t> system.”</a:t>
            </a:r>
            <a:endParaRPr lang="en-US" baseline="30000" dirty="0" smtClean="0"/>
          </a:p>
          <a:p>
            <a:endParaRPr lang="en-US" baseline="30000" dirty="0"/>
          </a:p>
          <a:p>
            <a:endParaRPr lang="en-US" baseline="30000" dirty="0" smtClean="0"/>
          </a:p>
          <a:p>
            <a:endParaRPr lang="en-US" baseline="30000" dirty="0"/>
          </a:p>
          <a:p>
            <a:endParaRPr lang="en-US" baseline="30000" dirty="0" smtClean="0"/>
          </a:p>
          <a:p>
            <a:endParaRPr lang="en-US" baseline="3000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8353-D942-41A8-A135-F0824452CF34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Symptoms of  N 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>
              <a:spcAft>
                <a:spcPct val="50000"/>
              </a:spcAft>
            </a:pPr>
            <a:r>
              <a:rPr lang="en-US" sz="2500" dirty="0" smtClean="0"/>
              <a:t>Continuous burning pain</a:t>
            </a:r>
          </a:p>
          <a:p>
            <a:pPr algn="l" rtl="0">
              <a:spcAft>
                <a:spcPct val="50000"/>
              </a:spcAft>
            </a:pPr>
            <a:r>
              <a:rPr lang="en-US" sz="2500" dirty="0" smtClean="0"/>
              <a:t>Intermittent shooting, </a:t>
            </a:r>
            <a:r>
              <a:rPr lang="en-US" sz="2500" dirty="0" err="1" smtClean="0"/>
              <a:t>lancinating</a:t>
            </a:r>
            <a:r>
              <a:rPr lang="en-US" sz="2500" dirty="0" smtClean="0"/>
              <a:t> pain</a:t>
            </a:r>
          </a:p>
          <a:p>
            <a:pPr algn="l" rtl="0">
              <a:spcAft>
                <a:spcPct val="50000"/>
              </a:spcAft>
            </a:pPr>
            <a:r>
              <a:rPr lang="en-US" sz="2500" dirty="0" smtClean="0"/>
              <a:t>Electric shock–like pain</a:t>
            </a:r>
          </a:p>
          <a:p>
            <a:pPr algn="l" rtl="0">
              <a:spcAft>
                <a:spcPct val="15000"/>
              </a:spcAft>
            </a:pPr>
            <a:r>
              <a:rPr lang="en-US" sz="2500" dirty="0" smtClean="0"/>
              <a:t>Some </a:t>
            </a:r>
            <a:r>
              <a:rPr lang="en-US" sz="2500" dirty="0" err="1" smtClean="0"/>
              <a:t>paresthesias</a:t>
            </a:r>
            <a:endParaRPr lang="en-US" sz="2500" dirty="0" smtClean="0"/>
          </a:p>
          <a:p>
            <a:pPr lvl="1" algn="l" rtl="0">
              <a:spcAft>
                <a:spcPct val="75000"/>
              </a:spcAft>
            </a:pPr>
            <a:r>
              <a:rPr lang="en-US" sz="2500" dirty="0" smtClean="0"/>
              <a:t>Abnormal sensations that are not unpleasant</a:t>
            </a:r>
          </a:p>
          <a:p>
            <a:pPr algn="l" rtl="0">
              <a:spcAft>
                <a:spcPct val="15000"/>
              </a:spcAft>
            </a:pPr>
            <a:r>
              <a:rPr lang="en-US" sz="2500" dirty="0" smtClean="0"/>
              <a:t>Some </a:t>
            </a:r>
            <a:r>
              <a:rPr lang="en-US" sz="2500" dirty="0" err="1" smtClean="0"/>
              <a:t>dysesthesias</a:t>
            </a:r>
            <a:r>
              <a:rPr lang="en-US" sz="2500" dirty="0" smtClean="0"/>
              <a:t> </a:t>
            </a:r>
          </a:p>
          <a:p>
            <a:pPr lvl="1" algn="l" rtl="0"/>
            <a:r>
              <a:rPr lang="en-US" sz="2500" dirty="0" smtClean="0"/>
              <a:t>Abnormal sensations that are unpleasant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BD120-AFB1-4A77-B964-FC985F3A3467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Signs of NP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i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Hyperalgesia</a:t>
            </a:r>
            <a:r>
              <a:rPr lang="en-US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: </a:t>
            </a:r>
            <a:r>
              <a:rPr lang="en-US" dirty="0" smtClean="0"/>
              <a:t>An increased response  to a stimulus that is </a:t>
            </a:r>
            <a:r>
              <a:rPr lang="en-US" i="1" dirty="0" smtClean="0"/>
              <a:t>normally painful</a:t>
            </a:r>
          </a:p>
          <a:p>
            <a:pPr algn="l" rtl="0"/>
            <a:r>
              <a:rPr lang="en-US" i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Allodynia</a:t>
            </a:r>
            <a:r>
              <a:rPr lang="en-US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: </a:t>
            </a:r>
            <a:r>
              <a:rPr lang="en-US" dirty="0" smtClean="0"/>
              <a:t>Pain due to a stimulus that is </a:t>
            </a:r>
            <a:r>
              <a:rPr lang="en-US" i="1" dirty="0" smtClean="0"/>
              <a:t>not normally painful</a:t>
            </a:r>
            <a:endParaRPr lang="en-US" dirty="0" smtClean="0"/>
          </a:p>
          <a:p>
            <a:pPr>
              <a:buNone/>
            </a:pPr>
            <a:endParaRPr lang="en-US" i="1" dirty="0" smtClean="0">
              <a:solidFill>
                <a:srgbClr val="99E4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i="1" dirty="0" smtClean="0">
              <a:solidFill>
                <a:srgbClr val="99E4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336B7-1322-458F-A1EF-A1E773A2E6B3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Underlying Mechanisms of NP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>
              <a:spcAft>
                <a:spcPct val="100000"/>
              </a:spcAft>
            </a:pPr>
            <a:r>
              <a:rPr lang="en-US" dirty="0" smtClean="0"/>
              <a:t>Peripheral sensitization  </a:t>
            </a:r>
          </a:p>
          <a:p>
            <a:pPr algn="l" rtl="0">
              <a:spcAft>
                <a:spcPct val="100000"/>
              </a:spcAft>
            </a:pPr>
            <a:r>
              <a:rPr lang="en-US" dirty="0" smtClean="0"/>
              <a:t>Ectopic discharges</a:t>
            </a:r>
          </a:p>
          <a:p>
            <a:pPr algn="l" rtl="0">
              <a:spcAft>
                <a:spcPct val="100000"/>
              </a:spcAft>
            </a:pPr>
            <a:r>
              <a:rPr lang="en-US" dirty="0" smtClean="0"/>
              <a:t>Central sensitization</a:t>
            </a:r>
          </a:p>
          <a:p>
            <a:pPr algn="l" rtl="0">
              <a:spcAft>
                <a:spcPct val="100000"/>
              </a:spcAft>
            </a:pPr>
            <a:r>
              <a:rPr lang="en-US" dirty="0" smtClean="0"/>
              <a:t>Central reorganization of </a:t>
            </a:r>
            <a:r>
              <a:rPr lang="en-US" dirty="0" err="1" smtClean="0"/>
              <a:t>A</a:t>
            </a:r>
            <a:r>
              <a:rPr lang="en-US" dirty="0" err="1" smtClean="0">
                <a:latin typeface="Symbol" pitchFamily="18" charset="2"/>
                <a:sym typeface="Symbol" pitchFamily="18" charset="2"/>
              </a:rPr>
              <a:t>b</a:t>
            </a:r>
            <a:r>
              <a:rPr lang="en-US" dirty="0" smtClean="0">
                <a:sym typeface="Symbol" pitchFamily="18" charset="2"/>
              </a:rPr>
              <a:t> fibers</a:t>
            </a:r>
            <a:r>
              <a:rPr lang="en-US" dirty="0" smtClean="0"/>
              <a:t> </a:t>
            </a:r>
          </a:p>
          <a:p>
            <a:pPr algn="l" rtl="0"/>
            <a:r>
              <a:rPr lang="en-US" dirty="0" smtClean="0"/>
              <a:t>Loss of inhibitory controls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C83AD-EB73-4D0F-8545-148B62B2A657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Relating Symptoms or Signs</a:t>
            </a:r>
            <a:br>
              <a:rPr lang="en-US" dirty="0" smtClean="0"/>
            </a:br>
            <a:r>
              <a:rPr lang="en-US" dirty="0" smtClean="0"/>
              <a:t>to Mechanisms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en-US" sz="5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Symptom or Sign</a:t>
            </a:r>
          </a:p>
          <a:p>
            <a:endParaRPr lang="en-US" dirty="0" smtClean="0">
              <a:solidFill>
                <a:srgbClr val="99E4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 rtl="0">
              <a:spcAft>
                <a:spcPct val="75000"/>
              </a:spcAft>
            </a:pPr>
            <a:r>
              <a:rPr lang="en-US" sz="3400" dirty="0" smtClean="0"/>
              <a:t>Continuous burning pain</a:t>
            </a:r>
            <a:br>
              <a:rPr lang="en-US" sz="3400" dirty="0" smtClean="0"/>
            </a:br>
            <a:r>
              <a:rPr lang="en-US" sz="3400" dirty="0" smtClean="0"/>
              <a:t/>
            </a:r>
            <a:br>
              <a:rPr lang="en-US" sz="3400" dirty="0" smtClean="0"/>
            </a:br>
            <a:endParaRPr lang="en-US" sz="3400" dirty="0" smtClean="0"/>
          </a:p>
          <a:p>
            <a:pPr algn="l" rtl="0">
              <a:spcAft>
                <a:spcPct val="75000"/>
              </a:spcAft>
            </a:pPr>
            <a:r>
              <a:rPr lang="en-US" sz="3400" dirty="0" smtClean="0"/>
              <a:t>Shooting, </a:t>
            </a:r>
            <a:r>
              <a:rPr lang="en-US" sz="3400" dirty="0" err="1" smtClean="0"/>
              <a:t>lancinating</a:t>
            </a:r>
            <a:r>
              <a:rPr lang="en-US" sz="3400" dirty="0" smtClean="0"/>
              <a:t> pain</a:t>
            </a:r>
          </a:p>
          <a:p>
            <a:pPr algn="l" rtl="0">
              <a:spcAft>
                <a:spcPct val="75000"/>
              </a:spcAft>
            </a:pPr>
            <a:r>
              <a:rPr lang="en-US" sz="3400" dirty="0" err="1" smtClean="0"/>
              <a:t>Paresthesias</a:t>
            </a:r>
            <a:r>
              <a:rPr lang="en-US" sz="3400" dirty="0" smtClean="0"/>
              <a:t> or </a:t>
            </a:r>
            <a:r>
              <a:rPr lang="en-US" sz="3400" dirty="0" err="1" smtClean="0"/>
              <a:t>dysesthesias</a:t>
            </a:r>
            <a:endParaRPr lang="en-US" sz="3400" dirty="0" smtClean="0"/>
          </a:p>
          <a:p>
            <a:pPr algn="l" rtl="0">
              <a:spcAft>
                <a:spcPct val="75000"/>
              </a:spcAft>
            </a:pPr>
            <a:r>
              <a:rPr lang="en-US" sz="3400" dirty="0" err="1" smtClean="0"/>
              <a:t>Hyperalgesia</a:t>
            </a:r>
            <a:endParaRPr lang="en-US" sz="3400" dirty="0" smtClean="0"/>
          </a:p>
          <a:p>
            <a:pPr algn="l" rtl="0">
              <a:spcAft>
                <a:spcPct val="100000"/>
              </a:spcAft>
            </a:pPr>
            <a:r>
              <a:rPr lang="en-US" sz="3400" dirty="0" err="1" smtClean="0"/>
              <a:t>Allodynia</a:t>
            </a:r>
            <a:endParaRPr lang="en-US" sz="2900" dirty="0" smtClean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en-US" sz="5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Possible Mechanisms</a:t>
            </a:r>
          </a:p>
          <a:p>
            <a:endParaRPr lang="en-US" dirty="0" smtClean="0">
              <a:solidFill>
                <a:srgbClr val="99E4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 rtl="0">
              <a:spcAft>
                <a:spcPct val="75000"/>
              </a:spcAft>
            </a:pPr>
            <a:r>
              <a:rPr lang="en-US" sz="3300" dirty="0" smtClean="0"/>
              <a:t>Loss of inhibitory controls,</a:t>
            </a:r>
            <a:br>
              <a:rPr lang="en-US" sz="3300" dirty="0" smtClean="0"/>
            </a:br>
            <a:r>
              <a:rPr lang="en-US" sz="3300" dirty="0" smtClean="0"/>
              <a:t>peripheral sensitization,</a:t>
            </a:r>
            <a:br>
              <a:rPr lang="en-US" sz="3300" dirty="0" smtClean="0"/>
            </a:br>
            <a:r>
              <a:rPr lang="en-US" sz="3300" dirty="0" smtClean="0"/>
              <a:t>ectopic discharges</a:t>
            </a:r>
          </a:p>
          <a:p>
            <a:pPr algn="l" rtl="0">
              <a:spcAft>
                <a:spcPct val="75000"/>
              </a:spcAft>
            </a:pPr>
            <a:r>
              <a:rPr lang="en-US" sz="3300" dirty="0" smtClean="0"/>
              <a:t>Ectopic discharges</a:t>
            </a:r>
          </a:p>
          <a:p>
            <a:pPr algn="l" rtl="0">
              <a:spcAft>
                <a:spcPct val="75000"/>
              </a:spcAft>
            </a:pPr>
            <a:r>
              <a:rPr lang="en-US" sz="3300" dirty="0" smtClean="0"/>
              <a:t>Ectopic discharges</a:t>
            </a:r>
          </a:p>
          <a:p>
            <a:pPr algn="l" rtl="0">
              <a:spcAft>
                <a:spcPct val="75000"/>
              </a:spcAft>
            </a:pPr>
            <a:r>
              <a:rPr lang="en-US" sz="3300" dirty="0" smtClean="0"/>
              <a:t>Peripheral sensitization</a:t>
            </a:r>
          </a:p>
          <a:p>
            <a:pPr algn="l" rtl="0">
              <a:spcAft>
                <a:spcPct val="100000"/>
              </a:spcAft>
            </a:pPr>
            <a:r>
              <a:rPr lang="en-US" sz="3300" dirty="0" smtClean="0"/>
              <a:t>Loss of inhibitory controls,</a:t>
            </a:r>
            <a:br>
              <a:rPr lang="en-US" sz="3300" dirty="0" smtClean="0"/>
            </a:br>
            <a:r>
              <a:rPr lang="en-US" sz="3300" dirty="0" smtClean="0"/>
              <a:t>central sensitization, central</a:t>
            </a:r>
            <a:br>
              <a:rPr lang="en-US" sz="3300" dirty="0" smtClean="0"/>
            </a:br>
            <a:r>
              <a:rPr lang="en-US" sz="3300" dirty="0" smtClean="0"/>
              <a:t>reorganization, peripheral</a:t>
            </a:r>
            <a:br>
              <a:rPr lang="en-US" sz="3300" dirty="0" smtClean="0"/>
            </a:br>
            <a:r>
              <a:rPr lang="en-US" sz="3300" dirty="0" smtClean="0"/>
              <a:t>sensitization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133EE-3976-4A36-A565-F150770C1042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Diagnosis: Medical History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Explore Peripheral Causes of</a:t>
            </a:r>
            <a:b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Neuropathic Pain</a:t>
            </a:r>
          </a:p>
          <a:p>
            <a:pPr>
              <a:buNone/>
            </a:pP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 rtl="0">
              <a:spcAft>
                <a:spcPct val="25000"/>
              </a:spcAft>
            </a:pPr>
            <a:r>
              <a:rPr lang="en-US" dirty="0" smtClean="0"/>
              <a:t>Injury from trauma/surgical procedures/pressure </a:t>
            </a:r>
          </a:p>
          <a:p>
            <a:pPr algn="l" rtl="0">
              <a:spcAft>
                <a:spcPct val="25000"/>
              </a:spcAft>
            </a:pPr>
            <a:r>
              <a:rPr lang="en-US" dirty="0" smtClean="0"/>
              <a:t>Metabolic disturbances </a:t>
            </a:r>
          </a:p>
          <a:p>
            <a:pPr algn="l" rtl="0">
              <a:spcAft>
                <a:spcPct val="25000"/>
              </a:spcAft>
            </a:pPr>
            <a:r>
              <a:rPr lang="en-US" dirty="0" smtClean="0"/>
              <a:t>Infections</a:t>
            </a:r>
          </a:p>
          <a:p>
            <a:pPr algn="l" rtl="0">
              <a:spcAft>
                <a:spcPct val="25000"/>
              </a:spcAft>
            </a:pPr>
            <a:r>
              <a:rPr lang="en-US" dirty="0" smtClean="0"/>
              <a:t>Cancer-related</a:t>
            </a:r>
          </a:p>
          <a:p>
            <a:pPr algn="l" rtl="0">
              <a:spcAft>
                <a:spcPct val="25000"/>
              </a:spcAft>
            </a:pPr>
            <a:r>
              <a:rPr lang="en-US" dirty="0" smtClean="0"/>
              <a:t>Exposure to toxins/drugs/alcohol</a:t>
            </a:r>
          </a:p>
          <a:p>
            <a:pPr algn="l" rtl="0">
              <a:spcAft>
                <a:spcPct val="25000"/>
              </a:spcAft>
            </a:pPr>
            <a:r>
              <a:rPr lang="en-US" dirty="0" smtClean="0"/>
              <a:t>Vascular disease</a:t>
            </a:r>
          </a:p>
          <a:p>
            <a:pPr algn="l" rtl="0"/>
            <a:r>
              <a:rPr lang="en-US" dirty="0" smtClean="0"/>
              <a:t>Nutritional deficiencies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Explore Central Causes of</a:t>
            </a:r>
            <a:b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Neuropathic Pain</a:t>
            </a:r>
          </a:p>
          <a:p>
            <a:pPr algn="ctr">
              <a:buNone/>
            </a:pP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en-US" dirty="0" smtClean="0"/>
          </a:p>
          <a:p>
            <a:pPr algn="l" rtl="0">
              <a:spcAft>
                <a:spcPct val="150000"/>
              </a:spcAft>
            </a:pPr>
            <a:r>
              <a:rPr lang="en-US" dirty="0" smtClean="0"/>
              <a:t>Stroke </a:t>
            </a:r>
          </a:p>
          <a:p>
            <a:pPr algn="l" rtl="0">
              <a:spcAft>
                <a:spcPct val="150000"/>
              </a:spcAft>
            </a:pPr>
            <a:r>
              <a:rPr lang="en-US" dirty="0" smtClean="0"/>
              <a:t>Spinal cord lesions</a:t>
            </a:r>
          </a:p>
          <a:p>
            <a:pPr algn="l" rtl="0">
              <a:spcAft>
                <a:spcPct val="150000"/>
              </a:spcAft>
            </a:pPr>
            <a:r>
              <a:rPr lang="en-US" dirty="0" smtClean="0"/>
              <a:t>Multiple sclerosis</a:t>
            </a:r>
          </a:p>
          <a:p>
            <a:pPr algn="l" rtl="0"/>
            <a:r>
              <a:rPr lang="en-US" dirty="0" smtClean="0"/>
              <a:t>Tumors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511E-9C4E-40CD-9EAA-2A2A7A9985D0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45934-F596-46DA-8526-3240075C1905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62466" name="Picture 2" descr="http://img.medscape.com/slide/migrated/editorial/cmecircle/2007/6939/images/gelblum/slid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499" y="928670"/>
            <a:ext cx="6657682" cy="50006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5F15-C063-4501-BAA3-17A7F291E005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1026" name="Picture 2" descr="http://img.medscape.com/slide/migrated/editorial/cmecircle/2006/5309/images/parry/slide003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659111"/>
            <a:ext cx="7301891" cy="54845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Diagnosis: Medical History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smtClean="0"/>
              <a:t>History of pain: quality, intensity, site, </a:t>
            </a:r>
            <a:r>
              <a:rPr lang="en-US" dirty="0" err="1" smtClean="0"/>
              <a:t>pattarn</a:t>
            </a:r>
            <a:endParaRPr lang="en-US" dirty="0" smtClean="0"/>
          </a:p>
          <a:p>
            <a:pPr algn="l" rtl="0">
              <a:buNone/>
            </a:pPr>
            <a:endParaRPr lang="en-US" dirty="0" smtClean="0"/>
          </a:p>
          <a:p>
            <a:pPr algn="l" rtl="0"/>
            <a:r>
              <a:rPr lang="en-US" dirty="0" smtClean="0"/>
              <a:t>Scales of NP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3D775-C99C-4794-AE64-8A1038593078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46D90-500C-4A64-92FB-896FD3038945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Neurologic Examination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>
              <a:spcAft>
                <a:spcPct val="200000"/>
              </a:spcAft>
            </a:pPr>
            <a:r>
              <a:rPr lang="en-US" dirty="0" smtClean="0"/>
              <a:t>Motor system evaluation</a:t>
            </a:r>
          </a:p>
          <a:p>
            <a:pPr algn="l" rtl="0">
              <a:spcAft>
                <a:spcPct val="200000"/>
              </a:spcAft>
            </a:pPr>
            <a:r>
              <a:rPr lang="en-US" dirty="0" err="1" smtClean="0"/>
              <a:t>Somatosensory</a:t>
            </a:r>
            <a:r>
              <a:rPr lang="en-US" dirty="0" smtClean="0"/>
              <a:t> assessment</a:t>
            </a:r>
          </a:p>
          <a:p>
            <a:pPr algn="l" rtl="0"/>
            <a:r>
              <a:rPr lang="en-US" dirty="0" smtClean="0"/>
              <a:t>Autonomic nervous system exam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0162-F596-4DE8-A7F0-B9DA1E751A59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533400"/>
            <a:ext cx="7572428" cy="1323964"/>
          </a:xfrm>
        </p:spPr>
        <p:txBody>
          <a:bodyPr/>
          <a:lstStyle/>
          <a:p>
            <a:r>
              <a:rPr lang="en-US" dirty="0" smtClean="0"/>
              <a:t>Pharmacologic Treatment of NP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28802"/>
            <a:ext cx="7136920" cy="4319598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n-US" sz="3100" dirty="0" smtClean="0">
                <a:solidFill>
                  <a:srgbClr val="FFC000"/>
                </a:solidFill>
              </a:rPr>
              <a:t>Several general considerations and limitations regarding pharmacological treatment recommendations for NP.</a:t>
            </a:r>
          </a:p>
          <a:p>
            <a:pPr algn="ctr">
              <a:buNone/>
            </a:pPr>
            <a:endParaRPr lang="en-US" dirty="0" smtClean="0">
              <a:solidFill>
                <a:srgbClr val="FFFF00"/>
              </a:solidFill>
            </a:endParaRPr>
          </a:p>
          <a:p>
            <a:pPr marL="514350" indent="-514350" algn="l" rtl="0">
              <a:buFont typeface="+mj-lt"/>
              <a:buAutoNum type="arabicPeriod"/>
            </a:pPr>
            <a:r>
              <a:rPr lang="en-US" dirty="0" smtClean="0"/>
              <a:t>Most RCTs have examined patients with either PHN or painful DPN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US" dirty="0" smtClean="0"/>
              <a:t>RCTs differ substantially in research design and outcomes reported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US" dirty="0" smtClean="0"/>
              <a:t>Finally, treatment duration in RCTs of medications for NP has been relatively short, typically 3 months or less, which is in marked contrast to the chronic nature of most NP conditions 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US" dirty="0" smtClean="0"/>
              <a:t>lack of direct comparisons of different medications makes it difficult to contrast and rank medications on the basis of efficacy, safety, and tolerability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A73FA-76A9-4952-99BD-D4C6BD29AD8D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100" dirty="0" smtClean="0"/>
              <a:t>GUIDELINES FOR THE PHARMACOLOGICAL MANAGEMENT OF NP</a:t>
            </a:r>
            <a:r>
              <a:rPr lang="en-US" sz="1600" dirty="0" smtClean="0">
                <a:solidFill>
                  <a:srgbClr val="FFFF00"/>
                </a:solidFill>
              </a:rPr>
              <a:t/>
            </a:r>
            <a:br>
              <a:rPr lang="en-US" sz="1600" dirty="0" smtClean="0">
                <a:solidFill>
                  <a:srgbClr val="FFFF00"/>
                </a:solidFill>
              </a:rPr>
            </a:br>
            <a:r>
              <a:rPr lang="en-US" sz="1800" dirty="0" smtClean="0">
                <a:solidFill>
                  <a:srgbClr val="FFFF00"/>
                </a:solidFill>
              </a:rPr>
              <a:t>(Robert et al. Mayo </a:t>
            </a:r>
            <a:r>
              <a:rPr lang="en-US" sz="1800" dirty="0" err="1" smtClean="0">
                <a:solidFill>
                  <a:srgbClr val="FFFF00"/>
                </a:solidFill>
              </a:rPr>
              <a:t>Clin</a:t>
            </a:r>
            <a:r>
              <a:rPr lang="en-US" sz="1800" dirty="0" smtClean="0">
                <a:solidFill>
                  <a:srgbClr val="FFFF00"/>
                </a:solidFill>
              </a:rPr>
              <a:t> Proc. 2010; 85(3_suppl): S3-S14. 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4800600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endParaRPr lang="en-US" dirty="0" smtClean="0">
              <a:solidFill>
                <a:srgbClr val="FFFF00"/>
              </a:solidFill>
            </a:endParaRPr>
          </a:p>
          <a:p>
            <a:pPr algn="ctr" rtl="0">
              <a:buNone/>
            </a:pPr>
            <a:r>
              <a:rPr lang="en-US" dirty="0" smtClean="0">
                <a:solidFill>
                  <a:srgbClr val="FFC000"/>
                </a:solidFill>
              </a:rPr>
              <a:t>The </a:t>
            </a:r>
            <a:r>
              <a:rPr lang="en-US" dirty="0" err="1" smtClean="0">
                <a:solidFill>
                  <a:srgbClr val="FFC000"/>
                </a:solidFill>
              </a:rPr>
              <a:t>NeuPSIG</a:t>
            </a:r>
            <a:r>
              <a:rPr lang="en-US" dirty="0" smtClean="0">
                <a:solidFill>
                  <a:srgbClr val="FFC000"/>
                </a:solidFill>
              </a:rPr>
              <a:t> guidelines recommend medications as:</a:t>
            </a:r>
          </a:p>
          <a:p>
            <a:pPr algn="ctr" rtl="0">
              <a:buNone/>
            </a:pPr>
            <a:endParaRPr lang="en-US" dirty="0" smtClean="0">
              <a:solidFill>
                <a:srgbClr val="FFFF00"/>
              </a:solidFill>
            </a:endParaRPr>
          </a:p>
          <a:p>
            <a:pPr algn="l" rtl="0"/>
            <a:r>
              <a:rPr lang="en-US" dirty="0" smtClean="0">
                <a:solidFill>
                  <a:srgbClr val="FFC000"/>
                </a:solidFill>
              </a:rPr>
              <a:t>first-line</a:t>
            </a:r>
            <a:r>
              <a:rPr lang="en-US" dirty="0" smtClean="0"/>
              <a:t> treatment if efficacy in NP has been established in multiple RCTs </a:t>
            </a:r>
          </a:p>
          <a:p>
            <a:pPr algn="l" rtl="0"/>
            <a:r>
              <a:rPr lang="en-US" dirty="0" smtClean="0"/>
              <a:t> </a:t>
            </a:r>
            <a:r>
              <a:rPr lang="en-US" dirty="0" smtClean="0">
                <a:solidFill>
                  <a:srgbClr val="FFC000"/>
                </a:solidFill>
              </a:rPr>
              <a:t>second-line</a:t>
            </a:r>
            <a:r>
              <a:rPr lang="en-US" dirty="0" smtClean="0"/>
              <a:t> if efficacy in NP has been established in multiple RCTs (grade A recommendation), but there were reservations about their use </a:t>
            </a:r>
          </a:p>
          <a:p>
            <a:pPr algn="l" rtl="0"/>
            <a:r>
              <a:rPr lang="en-US" dirty="0" smtClean="0"/>
              <a:t> </a:t>
            </a:r>
            <a:r>
              <a:rPr lang="en-US" dirty="0" smtClean="0">
                <a:solidFill>
                  <a:srgbClr val="FFC000"/>
                </a:solidFill>
              </a:rPr>
              <a:t>third-line</a:t>
            </a:r>
            <a:r>
              <a:rPr lang="en-US" dirty="0" smtClean="0"/>
              <a:t> if only one RCT has shown efficacy in NP or if the results of 2 or more RCTs were inconsistent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E554-EDEE-43C8-9868-D5AEFBE79BD4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algn="ctr">
              <a:buNone/>
            </a:pPr>
            <a:r>
              <a:rPr lang="en-US" sz="3200" dirty="0" smtClean="0">
                <a:solidFill>
                  <a:srgbClr val="FFC000"/>
                </a:solidFill>
              </a:rPr>
              <a:t>These consensus guidelines were not intended to apply:</a:t>
            </a:r>
          </a:p>
          <a:p>
            <a:pPr marL="1106424" lvl="2" indent="-457200" algn="l" rtl="0">
              <a:buFont typeface="+mj-lt"/>
              <a:buAutoNum type="arabicPeriod"/>
            </a:pPr>
            <a:r>
              <a:rPr lang="en-US" sz="2800" dirty="0" smtClean="0"/>
              <a:t> to pediatric patients,</a:t>
            </a:r>
          </a:p>
          <a:p>
            <a:pPr marL="1106424" lvl="2" indent="-457200" algn="l" rtl="0">
              <a:buFont typeface="+mj-lt"/>
              <a:buAutoNum type="arabicPeriod"/>
            </a:pPr>
            <a:r>
              <a:rPr lang="en-US" sz="2800" dirty="0" smtClean="0"/>
              <a:t> patients with trigeminal neuralgia </a:t>
            </a:r>
          </a:p>
          <a:p>
            <a:pPr marL="1106424" lvl="2" indent="-457200" algn="l" rtl="0">
              <a:buFont typeface="+mj-lt"/>
              <a:buAutoNum type="arabicPeriod"/>
            </a:pPr>
            <a:r>
              <a:rPr lang="en-US" sz="2800" dirty="0" smtClean="0"/>
              <a:t> or conditions that are not clearly NP (</a:t>
            </a:r>
            <a:r>
              <a:rPr lang="en-US" sz="2800" dirty="0" err="1" smtClean="0"/>
              <a:t>eg</a:t>
            </a:r>
            <a:r>
              <a:rPr lang="en-US" sz="2800" dirty="0" smtClean="0"/>
              <a:t>, fibromyalgia and irritable bowel syndrome).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84361-3B2F-4DC5-8419-0D3AA60EE804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8072462" cy="136841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Stepwise Pharmacological Management of Neuropathic Pain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>
              <a:buNone/>
            </a:pPr>
            <a:r>
              <a:rPr lang="en-US" sz="4000" b="1" dirty="0" smtClean="0">
                <a:solidFill>
                  <a:srgbClr val="FFC000"/>
                </a:solidFill>
              </a:rPr>
              <a:t>Step 1</a:t>
            </a:r>
          </a:p>
          <a:p>
            <a:pPr marL="971550" lvl="1" indent="-514350" algn="l" rtl="0">
              <a:buFont typeface="+mj-lt"/>
              <a:buAutoNum type="arabicPeriod"/>
            </a:pPr>
            <a:r>
              <a:rPr lang="en-US" dirty="0" smtClean="0"/>
              <a:t>Assess pain &amp; establish diagnosis of NP</a:t>
            </a:r>
          </a:p>
          <a:p>
            <a:pPr marL="971550" lvl="1" indent="-514350" algn="l" rtl="0">
              <a:buFont typeface="+mj-lt"/>
              <a:buAutoNum type="arabicPeriod"/>
            </a:pPr>
            <a:r>
              <a:rPr lang="en-US" dirty="0" smtClean="0"/>
              <a:t>Establish &amp; treat the cause of NP</a:t>
            </a:r>
          </a:p>
          <a:p>
            <a:pPr marL="971550" lvl="1" indent="-514350" algn="l" rtl="0">
              <a:buFont typeface="+mj-lt"/>
              <a:buAutoNum type="arabicPeriod"/>
            </a:pPr>
            <a:r>
              <a:rPr lang="en-US" dirty="0" smtClean="0"/>
              <a:t>Identify relevant </a:t>
            </a:r>
            <a:r>
              <a:rPr lang="en-US" dirty="0" err="1" smtClean="0"/>
              <a:t>comorbididies</a:t>
            </a:r>
            <a:r>
              <a:rPr lang="en-US" dirty="0" smtClean="0"/>
              <a:t> that may affect or be affected by NP treatment</a:t>
            </a:r>
          </a:p>
          <a:p>
            <a:pPr marL="971550" lvl="1" indent="-514350" algn="l" rtl="0">
              <a:buFont typeface="+mj-lt"/>
              <a:buAutoNum type="arabicPeriod"/>
            </a:pPr>
            <a:r>
              <a:rPr lang="en-US" dirty="0" smtClean="0"/>
              <a:t>Explain the diagnosis &amp; </a:t>
            </a:r>
            <a:r>
              <a:rPr lang="en-US" dirty="0" err="1" smtClean="0"/>
              <a:t>tratment</a:t>
            </a:r>
            <a:r>
              <a:rPr lang="en-US" dirty="0" smtClean="0"/>
              <a:t> plan to the patient &amp; establish realistic expectations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D88A-42F9-420B-88A1-E201DF310297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>
              <a:buNone/>
            </a:pPr>
            <a:r>
              <a:rPr lang="en-US" sz="4000" b="1" dirty="0" smtClean="0">
                <a:solidFill>
                  <a:srgbClr val="FFC000"/>
                </a:solidFill>
              </a:rPr>
              <a:t>Step 2</a:t>
            </a:r>
          </a:p>
          <a:p>
            <a:pPr marL="971550" lvl="1" indent="-514350" algn="l" rtl="0">
              <a:buFont typeface="+mj-lt"/>
              <a:buAutoNum type="arabicPeriod"/>
            </a:pPr>
            <a:r>
              <a:rPr lang="en-US" sz="2400" dirty="0" smtClean="0"/>
              <a:t>Initiate treatment of the cause of NP</a:t>
            </a:r>
          </a:p>
          <a:p>
            <a:pPr marL="971550" lvl="1" indent="-514350" algn="l" rtl="0">
              <a:buFont typeface="+mj-lt"/>
              <a:buAutoNum type="arabicPeriod"/>
            </a:pPr>
            <a:r>
              <a:rPr lang="en-US" sz="2400" dirty="0" err="1" smtClean="0"/>
              <a:t>Initiatite</a:t>
            </a:r>
            <a:r>
              <a:rPr lang="en-US" sz="2400" dirty="0" smtClean="0"/>
              <a:t> treatment with 1 or more of:  </a:t>
            </a:r>
          </a:p>
          <a:p>
            <a:pPr marL="1264158" lvl="2" indent="-514350" algn="l" rtl="0"/>
            <a:r>
              <a:rPr lang="en-US" sz="2000" dirty="0" smtClean="0"/>
              <a:t>2ry amine TCAs (</a:t>
            </a:r>
            <a:r>
              <a:rPr lang="en-US" sz="2000" dirty="0" err="1" smtClean="0"/>
              <a:t>nortriptyline</a:t>
            </a:r>
            <a:r>
              <a:rPr lang="en-US" sz="2000" dirty="0" smtClean="0"/>
              <a:t> or </a:t>
            </a:r>
            <a:r>
              <a:rPr lang="en-US" sz="2000" dirty="0" err="1" smtClean="0"/>
              <a:t>desipramine</a:t>
            </a:r>
            <a:r>
              <a:rPr lang="en-US" sz="2000" dirty="0" smtClean="0"/>
              <a:t>) or SSNRIs (</a:t>
            </a:r>
            <a:r>
              <a:rPr lang="en-US" sz="2000" dirty="0" err="1" smtClean="0"/>
              <a:t>Duloxetine</a:t>
            </a:r>
            <a:r>
              <a:rPr lang="en-US" sz="2000" dirty="0" smtClean="0"/>
              <a:t> or </a:t>
            </a:r>
            <a:r>
              <a:rPr lang="en-US" sz="2000" dirty="0" err="1" smtClean="0"/>
              <a:t>Venlafaxine</a:t>
            </a:r>
            <a:r>
              <a:rPr lang="en-US" sz="2000" dirty="0" smtClean="0"/>
              <a:t>)</a:t>
            </a:r>
          </a:p>
          <a:p>
            <a:pPr marL="1092708" lvl="2" indent="-342900" algn="l" rtl="0"/>
            <a:r>
              <a:rPr lang="en-US" sz="2000" dirty="0" smtClean="0"/>
              <a:t>Calcium Channel </a:t>
            </a:r>
            <a:r>
              <a:rPr lang="el-GR" sz="2000" dirty="0" smtClean="0"/>
              <a:t>α</a:t>
            </a:r>
            <a:r>
              <a:rPr lang="el-GR" sz="2000" baseline="-25000" dirty="0" smtClean="0"/>
              <a:t>2</a:t>
            </a:r>
            <a:r>
              <a:rPr lang="el-GR" sz="2000" dirty="0" smtClean="0"/>
              <a:t>-δ </a:t>
            </a:r>
            <a:r>
              <a:rPr lang="en-US" sz="2000" dirty="0" err="1" smtClean="0"/>
              <a:t>Ligands</a:t>
            </a:r>
            <a:r>
              <a:rPr lang="en-US" sz="2000" dirty="0" smtClean="0"/>
              <a:t> (</a:t>
            </a:r>
            <a:r>
              <a:rPr lang="en-US" sz="2000" dirty="0" err="1" smtClean="0"/>
              <a:t>Gabapentin</a:t>
            </a:r>
            <a:r>
              <a:rPr lang="en-US" sz="2000" dirty="0" smtClean="0"/>
              <a:t> and </a:t>
            </a:r>
            <a:r>
              <a:rPr lang="en-US" sz="2000" dirty="0" err="1" smtClean="0"/>
              <a:t>Pregabalin</a:t>
            </a:r>
            <a:r>
              <a:rPr lang="en-US" sz="2000" dirty="0" smtClean="0"/>
              <a:t>)</a:t>
            </a:r>
          </a:p>
          <a:p>
            <a:pPr marL="914400" lvl="1" indent="-457200" algn="l" rtl="0">
              <a:buFont typeface="+mj-lt"/>
              <a:buAutoNum type="arabicPeriod"/>
            </a:pPr>
            <a:r>
              <a:rPr lang="en-US" sz="2400" dirty="0" smtClean="0"/>
              <a:t>For localized peripheral PN, </a:t>
            </a:r>
            <a:r>
              <a:rPr lang="en-US" sz="2400" dirty="0" err="1" smtClean="0"/>
              <a:t>lidocaine</a:t>
            </a:r>
            <a:r>
              <a:rPr lang="en-US" sz="2400" dirty="0" smtClean="0"/>
              <a:t> alone or with 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line drugs</a:t>
            </a:r>
          </a:p>
          <a:p>
            <a:pPr marL="914400" lvl="1" indent="-457200" algn="l" rtl="0">
              <a:buFont typeface="+mj-lt"/>
              <a:buAutoNum type="arabicPeriod"/>
            </a:pPr>
            <a:r>
              <a:rPr lang="en-US" sz="2400" dirty="0" smtClean="0"/>
              <a:t>For acute NP, cancer NP, or severe episodic </a:t>
            </a:r>
            <a:r>
              <a:rPr lang="en-US" sz="2400" dirty="0" err="1" smtClean="0"/>
              <a:t>excacerbation</a:t>
            </a:r>
            <a:r>
              <a:rPr lang="en-US" sz="2400" dirty="0" smtClean="0"/>
              <a:t> of pain, use </a:t>
            </a:r>
            <a:r>
              <a:rPr lang="en-US" sz="2400" dirty="0" err="1" smtClean="0"/>
              <a:t>opioids</a:t>
            </a:r>
            <a:r>
              <a:rPr lang="en-US" sz="2400" dirty="0" smtClean="0"/>
              <a:t> or </a:t>
            </a:r>
            <a:r>
              <a:rPr lang="en-US" sz="2400" dirty="0" err="1" smtClean="0"/>
              <a:t>tramadol</a:t>
            </a:r>
            <a:r>
              <a:rPr lang="en-US" sz="2400" dirty="0" smtClean="0"/>
              <a:t> alone or with 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line drugs</a:t>
            </a:r>
            <a:endParaRPr lang="en-US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594DB-5FB7-4713-9450-0BD84DBDA3E2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4800600"/>
          </a:xfrm>
        </p:spPr>
        <p:txBody>
          <a:bodyPr>
            <a:normAutofit fontScale="92500" lnSpcReduction="10000"/>
          </a:bodyPr>
          <a:lstStyle/>
          <a:p>
            <a:pPr algn="l" rtl="0">
              <a:buNone/>
            </a:pPr>
            <a:r>
              <a:rPr lang="en-US" sz="4300" b="1" dirty="0" smtClean="0">
                <a:solidFill>
                  <a:srgbClr val="FFC000"/>
                </a:solidFill>
              </a:rPr>
              <a:t>Step 3</a:t>
            </a:r>
          </a:p>
          <a:p>
            <a:pPr marL="971550" lvl="1" indent="-514350" algn="l" rtl="0">
              <a:buFont typeface="+mj-lt"/>
              <a:buAutoNum type="arabicPeriod"/>
            </a:pPr>
            <a:r>
              <a:rPr lang="en-US" dirty="0" smtClean="0"/>
              <a:t>Reassess pain &amp; QOL frequently</a:t>
            </a:r>
          </a:p>
          <a:p>
            <a:pPr marL="971550" lvl="1" indent="-514350" algn="l" rtl="0">
              <a:buFont typeface="+mj-lt"/>
              <a:buAutoNum type="arabicPeriod"/>
            </a:pPr>
            <a:r>
              <a:rPr lang="en-US" dirty="0" smtClean="0"/>
              <a:t>With marked pain relief &amp; tolerable side effects            Continue treatment</a:t>
            </a:r>
          </a:p>
          <a:p>
            <a:pPr marL="971550" lvl="1" indent="-514350" algn="l" rtl="0">
              <a:buFont typeface="+mj-lt"/>
              <a:buAutoNum type="arabicPeriod"/>
            </a:pPr>
            <a:r>
              <a:rPr lang="en-US" dirty="0" smtClean="0"/>
              <a:t>With partial pain relief after adequate trial              Add another 1</a:t>
            </a:r>
            <a:r>
              <a:rPr lang="en-US" baseline="30000" dirty="0" smtClean="0"/>
              <a:t>st</a:t>
            </a:r>
            <a:r>
              <a:rPr lang="en-US" dirty="0" smtClean="0"/>
              <a:t>- line medication</a:t>
            </a:r>
          </a:p>
          <a:p>
            <a:pPr marL="971550" lvl="1" indent="-514350" algn="l" rtl="0">
              <a:buFont typeface="+mj-lt"/>
              <a:buAutoNum type="arabicPeriod"/>
            </a:pPr>
            <a:r>
              <a:rPr lang="en-US" dirty="0" smtClean="0"/>
              <a:t>With inadequate pain relief after adequate trial             Switch to another 1</a:t>
            </a:r>
            <a:r>
              <a:rPr lang="en-US" baseline="30000" dirty="0" smtClean="0"/>
              <a:t>st</a:t>
            </a:r>
            <a:r>
              <a:rPr lang="en-US" dirty="0" smtClean="0"/>
              <a:t>- line medication</a:t>
            </a:r>
          </a:p>
          <a:p>
            <a:pPr marL="971550" lvl="1" indent="-514350" algn="l" rtl="0">
              <a:buFont typeface="+mj-lt"/>
              <a:buAutoNum type="arabicPeriod"/>
            </a:pPr>
            <a:r>
              <a:rPr lang="en-US" dirty="0" smtClean="0"/>
              <a:t>With inadequate pain relief after adequate trial with 1</a:t>
            </a:r>
            <a:r>
              <a:rPr lang="en-US" baseline="30000" dirty="0" smtClean="0"/>
              <a:t>st</a:t>
            </a:r>
            <a:r>
              <a:rPr lang="en-US" dirty="0" smtClean="0"/>
              <a:t>-line medication                Switch to 2</a:t>
            </a:r>
            <a:r>
              <a:rPr lang="en-US" baseline="30000" dirty="0" smtClean="0"/>
              <a:t>nd</a:t>
            </a:r>
            <a:r>
              <a:rPr lang="en-US" dirty="0" smtClean="0"/>
              <a:t> or 3</a:t>
            </a:r>
            <a:r>
              <a:rPr lang="en-US" baseline="30000" dirty="0" smtClean="0"/>
              <a:t>rd</a:t>
            </a:r>
            <a:r>
              <a:rPr lang="en-US" dirty="0" smtClean="0"/>
              <a:t>-line medications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25429-7DBE-4700-B4B4-149B8A6F2787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" name="Notched Right Arrow 3"/>
          <p:cNvSpPr/>
          <p:nvPr/>
        </p:nvSpPr>
        <p:spPr>
          <a:xfrm>
            <a:off x="8501090" y="2714620"/>
            <a:ext cx="406904" cy="14287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Notched Right Arrow 9"/>
          <p:cNvSpPr/>
          <p:nvPr/>
        </p:nvSpPr>
        <p:spPr>
          <a:xfrm>
            <a:off x="8072462" y="3500438"/>
            <a:ext cx="406904" cy="14287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Notched Right Arrow 10"/>
          <p:cNvSpPr/>
          <p:nvPr/>
        </p:nvSpPr>
        <p:spPr>
          <a:xfrm>
            <a:off x="8501090" y="4286256"/>
            <a:ext cx="406904" cy="14287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Notched Right Arrow 11"/>
          <p:cNvSpPr/>
          <p:nvPr/>
        </p:nvSpPr>
        <p:spPr>
          <a:xfrm>
            <a:off x="5572132" y="5429264"/>
            <a:ext cx="478342" cy="14287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C000"/>
                </a:solidFill>
              </a:rPr>
              <a:t>First-line Medications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endParaRPr lang="en-US" b="1" dirty="0" smtClean="0"/>
          </a:p>
          <a:p>
            <a:pPr algn="l" rtl="0"/>
            <a:r>
              <a:rPr lang="en-US" b="1" dirty="0" smtClean="0"/>
              <a:t>Secondary- </a:t>
            </a:r>
            <a:r>
              <a:rPr lang="en-US" b="1" dirty="0" smtClean="0"/>
              <a:t>amine TCAs or SSNRIs</a:t>
            </a:r>
          </a:p>
          <a:p>
            <a:pPr algn="l" rtl="0"/>
            <a:r>
              <a:rPr lang="en-US" b="1" dirty="0" smtClean="0"/>
              <a:t>Calcium Channel </a:t>
            </a:r>
            <a:r>
              <a:rPr lang="el-GR" b="1" dirty="0" smtClean="0"/>
              <a:t>α</a:t>
            </a:r>
            <a:r>
              <a:rPr lang="el-GR" b="1" baseline="-25000" dirty="0" smtClean="0"/>
              <a:t>2</a:t>
            </a:r>
            <a:r>
              <a:rPr lang="el-GR" b="1" dirty="0" smtClean="0"/>
              <a:t>-δ </a:t>
            </a:r>
            <a:r>
              <a:rPr lang="en-US" b="1" dirty="0" err="1" smtClean="0"/>
              <a:t>Ligands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973EE-1C3B-4790-993F-2D6300AB2F3E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TCAs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>
              <a:buNone/>
            </a:pPr>
            <a:r>
              <a:rPr lang="en-US" sz="3600" dirty="0" smtClean="0">
                <a:solidFill>
                  <a:srgbClr val="FFC000"/>
                </a:solidFill>
              </a:rPr>
              <a:t>Advantages</a:t>
            </a:r>
          </a:p>
          <a:p>
            <a:pPr algn="l" rtl="0"/>
            <a:r>
              <a:rPr lang="en-US" dirty="0" smtClean="0"/>
              <a:t>efficacious for several different types of NP</a:t>
            </a:r>
          </a:p>
          <a:p>
            <a:pPr algn="l" rtl="0"/>
            <a:r>
              <a:rPr lang="en-US" dirty="0" smtClean="0"/>
              <a:t>TCAs are efficacious for the treatment of depression</a:t>
            </a:r>
          </a:p>
          <a:p>
            <a:pPr algn="l" rtl="0"/>
            <a:r>
              <a:rPr lang="en-US" dirty="0" smtClean="0"/>
              <a:t>inexpensive </a:t>
            </a:r>
          </a:p>
          <a:p>
            <a:pPr algn="l" rtl="0"/>
            <a:r>
              <a:rPr lang="en-US" dirty="0" smtClean="0"/>
              <a:t>administered once daily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9419F-0D9F-46ED-A0E5-D3CDFEA0E89F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l" rtl="0">
              <a:buNone/>
            </a:pPr>
            <a:r>
              <a:rPr lang="en-US" sz="3900" dirty="0" smtClean="0">
                <a:solidFill>
                  <a:srgbClr val="FFC000"/>
                </a:solidFill>
              </a:rPr>
              <a:t>Disadvantages</a:t>
            </a:r>
          </a:p>
          <a:p>
            <a:pPr algn="l" rtl="0"/>
            <a:r>
              <a:rPr lang="en-US" dirty="0" err="1" smtClean="0"/>
              <a:t>Anticholinergic</a:t>
            </a:r>
            <a:r>
              <a:rPr lang="en-US" dirty="0" smtClean="0"/>
              <a:t> adverse effects are common and include dry mouth, orthostatic hypotension, constipation, and urinary retention.</a:t>
            </a:r>
          </a:p>
          <a:p>
            <a:pPr algn="l" rtl="0">
              <a:buNone/>
            </a:pP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sz="2000" dirty="0" smtClean="0">
                <a:solidFill>
                  <a:srgbClr val="FFC000"/>
                </a:solidFill>
              </a:rPr>
              <a:t>((can be reduced by starting with low dosages administered at bedtime and with slow titration to higher dosages and also by using a secondary amine TCA (</a:t>
            </a:r>
            <a:r>
              <a:rPr lang="en-US" sz="2000" dirty="0" err="1" smtClean="0">
                <a:solidFill>
                  <a:srgbClr val="FFC000"/>
                </a:solidFill>
              </a:rPr>
              <a:t>nortriptyline</a:t>
            </a:r>
            <a:r>
              <a:rPr lang="en-US" sz="2000" dirty="0" smtClean="0">
                <a:solidFill>
                  <a:srgbClr val="FFC000"/>
                </a:solidFill>
              </a:rPr>
              <a:t> or </a:t>
            </a:r>
            <a:r>
              <a:rPr lang="en-US" sz="2000" dirty="0" err="1" smtClean="0">
                <a:solidFill>
                  <a:srgbClr val="FFC000"/>
                </a:solidFill>
              </a:rPr>
              <a:t>desipramine</a:t>
            </a:r>
            <a:r>
              <a:rPr lang="en-US" sz="2000" dirty="0" smtClean="0">
                <a:solidFill>
                  <a:srgbClr val="FFC000"/>
                </a:solidFill>
              </a:rPr>
              <a:t>))</a:t>
            </a:r>
          </a:p>
          <a:p>
            <a:pPr algn="l" rtl="0"/>
            <a:r>
              <a:rPr lang="en-US" dirty="0" smtClean="0"/>
              <a:t>Cardiac toxicity is a concern, used with caution in patients with ischemic cardiac disease or ventricular conduction abnormalities</a:t>
            </a:r>
          </a:p>
          <a:p>
            <a:pPr algn="l" rtl="0">
              <a:buNone/>
            </a:pP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sz="2200" dirty="0" smtClean="0">
                <a:solidFill>
                  <a:srgbClr val="FFC000"/>
                </a:solidFill>
              </a:rPr>
              <a:t>limiting the dosages to less than 100 mg/d when possible, and obtaining a screening electrocardiogram for patients older than 40 years.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82B04-73AB-4FC3-B325-04BF08726C05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>
              <a:buNone/>
            </a:pPr>
            <a:r>
              <a:rPr lang="en-US" b="1" dirty="0" smtClean="0">
                <a:solidFill>
                  <a:srgbClr val="FFC000"/>
                </a:solidFill>
              </a:rPr>
              <a:t>Dosage of 2ry-amine TCA</a:t>
            </a:r>
          </a:p>
          <a:p>
            <a:pPr algn="l" rtl="0"/>
            <a:r>
              <a:rPr lang="en-US" dirty="0" smtClean="0"/>
              <a:t>Start at 25mg at bed time and increase by 25mg every 3-7 days to a maximum 100mg/day</a:t>
            </a:r>
          </a:p>
          <a:p>
            <a:pPr algn="l" rtl="0"/>
            <a:r>
              <a:rPr lang="en-US" dirty="0" smtClean="0"/>
              <a:t>It can take 6 to 8 weeks, including 2 weeks at the highest dosage tolerated, for an adequate trial of treatment with a TCA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AF0B-8FCC-4102-9522-AA05698FF83E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SSNRIs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 rtl="0">
              <a:buNone/>
            </a:pPr>
            <a:r>
              <a:rPr lang="en-US" sz="3500" b="1" dirty="0" err="1" smtClean="0">
                <a:solidFill>
                  <a:srgbClr val="FFC000"/>
                </a:solidFill>
              </a:rPr>
              <a:t>Duloxetine</a:t>
            </a:r>
            <a:r>
              <a:rPr lang="en-US" sz="3500" b="1" dirty="0" smtClean="0">
                <a:solidFill>
                  <a:srgbClr val="FFFF00"/>
                </a:solidFill>
              </a:rPr>
              <a:t> </a:t>
            </a:r>
            <a:r>
              <a:rPr lang="en-US" sz="3500" b="1" dirty="0" smtClean="0">
                <a:solidFill>
                  <a:srgbClr val="FFC000"/>
                </a:solidFill>
              </a:rPr>
              <a:t>(</a:t>
            </a:r>
            <a:r>
              <a:rPr lang="en-US" sz="3500" b="1" dirty="0" err="1" smtClean="0">
                <a:solidFill>
                  <a:srgbClr val="FFC000"/>
                </a:solidFill>
              </a:rPr>
              <a:t>cymbalta</a:t>
            </a:r>
            <a:r>
              <a:rPr lang="en-US" sz="3500" b="1" dirty="0" smtClean="0">
                <a:solidFill>
                  <a:srgbClr val="FFC000"/>
                </a:solidFill>
              </a:rPr>
              <a:t> 30,60 mg cap)</a:t>
            </a:r>
          </a:p>
          <a:p>
            <a:pPr algn="l" rtl="0"/>
            <a:r>
              <a:rPr lang="en-US" dirty="0" err="1" smtClean="0"/>
              <a:t>effectivein</a:t>
            </a:r>
            <a:r>
              <a:rPr lang="en-US" dirty="0" smtClean="0"/>
              <a:t> painful DPN, but not been studied in other types of NP</a:t>
            </a:r>
          </a:p>
          <a:p>
            <a:pPr algn="l" rtl="0"/>
            <a:r>
              <a:rPr lang="en-US" dirty="0" smtClean="0"/>
              <a:t>Effective in the treatment of major depression and generalized anxiety disorder</a:t>
            </a:r>
          </a:p>
          <a:p>
            <a:pPr algn="l" rtl="0"/>
            <a:r>
              <a:rPr lang="en-US" dirty="0" smtClean="0"/>
              <a:t>its dosing is simple, with 60 mg once daily </a:t>
            </a:r>
          </a:p>
          <a:p>
            <a:pPr algn="l" rtl="0"/>
            <a:r>
              <a:rPr lang="en-US" dirty="0" smtClean="0"/>
              <a:t> most common adverse effect is nausea, </a:t>
            </a:r>
            <a:r>
              <a:rPr lang="en-US" dirty="0" smtClean="0"/>
              <a:t>    </a:t>
            </a:r>
            <a:r>
              <a:rPr lang="en-US" sz="2800" i="1" dirty="0" smtClean="0">
                <a:solidFill>
                  <a:srgbClr val="FFC000"/>
                </a:solidFill>
              </a:rPr>
              <a:t>can</a:t>
            </a:r>
            <a:r>
              <a:rPr lang="en-US" sz="2800" i="1" dirty="0" smtClean="0">
                <a:solidFill>
                  <a:srgbClr val="FFFF00"/>
                </a:solidFill>
              </a:rPr>
              <a:t> </a:t>
            </a:r>
            <a:r>
              <a:rPr lang="en-US" sz="2800" i="1" dirty="0" smtClean="0">
                <a:solidFill>
                  <a:srgbClr val="FFC000"/>
                </a:solidFill>
              </a:rPr>
              <a:t>be reduced by administering 30 mg once daily for </a:t>
            </a:r>
            <a:r>
              <a:rPr lang="en-US" sz="2800" i="1" dirty="0" smtClean="0">
                <a:solidFill>
                  <a:srgbClr val="FFC000"/>
                </a:solidFill>
              </a:rPr>
              <a:t>one </a:t>
            </a:r>
            <a:r>
              <a:rPr lang="en-US" sz="2800" i="1" dirty="0" smtClean="0">
                <a:solidFill>
                  <a:srgbClr val="FFC000"/>
                </a:solidFill>
              </a:rPr>
              <a:t>week before increasing to 60 mg once daily</a:t>
            </a:r>
            <a:endParaRPr lang="en-US" i="1" dirty="0" smtClean="0">
              <a:solidFill>
                <a:srgbClr val="FFC000"/>
              </a:solidFill>
            </a:endParaRPr>
          </a:p>
          <a:p>
            <a:pPr algn="l" rtl="0"/>
            <a:r>
              <a:rPr lang="en-US" dirty="0" smtClean="0"/>
              <a:t>It can take 4weeks, for an adequate trial of treatment with </a:t>
            </a:r>
            <a:r>
              <a:rPr lang="en-US" dirty="0" err="1" smtClean="0"/>
              <a:t>Duloxetine</a:t>
            </a:r>
            <a:endParaRPr lang="en-US" dirty="0" smtClean="0"/>
          </a:p>
          <a:p>
            <a:endParaRPr lang="en-US" sz="2200" i="1" dirty="0">
              <a:solidFill>
                <a:srgbClr val="FFFF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D6895-76EE-46D0-91EE-CBD70119753B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SSNRIs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 rtl="0">
              <a:buNone/>
            </a:pPr>
            <a:r>
              <a:rPr lang="en-US" sz="3200" b="1" dirty="0" err="1" smtClean="0">
                <a:solidFill>
                  <a:srgbClr val="FFC000"/>
                </a:solidFill>
              </a:rPr>
              <a:t>Venlafaxine</a:t>
            </a:r>
            <a:r>
              <a:rPr lang="en-US" sz="3200" b="1" dirty="0" smtClean="0">
                <a:solidFill>
                  <a:srgbClr val="FFC000"/>
                </a:solidFill>
              </a:rPr>
              <a:t>  (</a:t>
            </a:r>
            <a:r>
              <a:rPr lang="en-US" sz="3200" b="1" dirty="0" err="1" smtClean="0">
                <a:solidFill>
                  <a:srgbClr val="FFC000"/>
                </a:solidFill>
              </a:rPr>
              <a:t>efexor</a:t>
            </a:r>
            <a:r>
              <a:rPr lang="en-US" sz="3200" b="1" dirty="0" smtClean="0">
                <a:solidFill>
                  <a:srgbClr val="FFC000"/>
                </a:solidFill>
              </a:rPr>
              <a:t> 37.5, </a:t>
            </a:r>
            <a:r>
              <a:rPr lang="en-US" sz="3200" b="1" smtClean="0">
                <a:solidFill>
                  <a:srgbClr val="FFC000"/>
                </a:solidFill>
              </a:rPr>
              <a:t>75mg tab)</a:t>
            </a:r>
            <a:endParaRPr lang="en-US" sz="3200" b="1" dirty="0" smtClean="0">
              <a:solidFill>
                <a:srgbClr val="FFC000"/>
              </a:solidFill>
            </a:endParaRPr>
          </a:p>
          <a:p>
            <a:pPr algn="l" rtl="0"/>
            <a:r>
              <a:rPr lang="en-US" dirty="0" smtClean="0"/>
              <a:t>has shown efficacy in painful DPN and painful </a:t>
            </a:r>
            <a:r>
              <a:rPr lang="en-US" dirty="0" err="1" smtClean="0"/>
              <a:t>polyneuropathies</a:t>
            </a:r>
            <a:r>
              <a:rPr lang="en-US" dirty="0" smtClean="0"/>
              <a:t> of different origins but not in PHN</a:t>
            </a:r>
          </a:p>
          <a:p>
            <a:pPr algn="l" rtl="0"/>
            <a:r>
              <a:rPr lang="en-US" dirty="0" smtClean="0"/>
              <a:t>Start at 37.5mg once or twice daily and increase by 75mg every week to a maximum 225mg/day</a:t>
            </a:r>
          </a:p>
          <a:p>
            <a:pPr algn="l" rtl="0"/>
            <a:r>
              <a:rPr lang="en-US" dirty="0" smtClean="0"/>
              <a:t>It can take 4-6 weeks, for an adequate trial of treatment </a:t>
            </a:r>
          </a:p>
          <a:p>
            <a:pPr algn="l" rtl="0"/>
            <a:r>
              <a:rPr lang="en-US" dirty="0" smtClean="0"/>
              <a:t>should be tapered when treatment is being discontinued because a withdrawal syndrome has been described.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1561-046C-4703-9A53-1C4E66E2C20F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642918"/>
            <a:ext cx="7498080" cy="1143000"/>
          </a:xfrm>
        </p:spPr>
        <p:txBody>
          <a:bodyPr/>
          <a:lstStyle/>
          <a:p>
            <a:r>
              <a:rPr lang="en-US" dirty="0" err="1" smtClean="0">
                <a:solidFill>
                  <a:srgbClr val="FFC000"/>
                </a:solidFill>
              </a:rPr>
              <a:t>Venlafaxine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785926"/>
            <a:ext cx="8358246" cy="4508511"/>
          </a:xfrm>
        </p:spPr>
        <p:txBody>
          <a:bodyPr>
            <a:noAutofit/>
          </a:bodyPr>
          <a:lstStyle/>
          <a:p>
            <a:pPr algn="l" rtl="0"/>
            <a:r>
              <a:rPr lang="en-US" sz="2800" dirty="0" smtClean="0"/>
              <a:t>Expensive (100-250  </a:t>
            </a:r>
            <a:r>
              <a:rPr lang="en-US" sz="2800" dirty="0" err="1" smtClean="0"/>
              <a:t>Eg</a:t>
            </a:r>
            <a:r>
              <a:rPr lang="en-US" sz="2800" dirty="0" smtClean="0"/>
              <a:t>. pounds per month)</a:t>
            </a:r>
            <a:endParaRPr lang="en-US" sz="2800" dirty="0" smtClean="0"/>
          </a:p>
          <a:p>
            <a:pPr algn="l" rtl="0"/>
            <a:r>
              <a:rPr lang="en-US" sz="2800" dirty="0" smtClean="0"/>
              <a:t>Cardiac conduction abnormalities </a:t>
            </a:r>
          </a:p>
          <a:p>
            <a:pPr algn="l" rtl="0"/>
            <a:r>
              <a:rPr lang="en-US" sz="2800" dirty="0" smtClean="0"/>
              <a:t>blood pressure increases </a:t>
            </a:r>
          </a:p>
          <a:p>
            <a:pPr algn="ctr" rtl="0">
              <a:buNone/>
            </a:pPr>
            <a:r>
              <a:rPr lang="en-US" sz="2800" dirty="0" smtClean="0">
                <a:solidFill>
                  <a:srgbClr val="FFC000"/>
                </a:solidFill>
              </a:rPr>
              <a:t>(should be prescribed with caution in those with cardiac disease) </a:t>
            </a:r>
          </a:p>
          <a:p>
            <a:pPr algn="l" rtl="0"/>
            <a:r>
              <a:rPr lang="en-US" sz="2800" dirty="0" smtClean="0"/>
              <a:t>Insomnia, nervousness, </a:t>
            </a:r>
            <a:r>
              <a:rPr lang="en-US" sz="2800" dirty="0" err="1" smtClean="0"/>
              <a:t>vived</a:t>
            </a:r>
            <a:r>
              <a:rPr lang="en-US" sz="2800" dirty="0" smtClean="0"/>
              <a:t> dreams </a:t>
            </a:r>
          </a:p>
          <a:p>
            <a:pPr algn="ctr" rtl="0">
              <a:buNone/>
            </a:pPr>
            <a:r>
              <a:rPr lang="en-US" sz="2800" dirty="0" smtClean="0">
                <a:solidFill>
                  <a:srgbClr val="FFC000"/>
                </a:solidFill>
              </a:rPr>
              <a:t>(used with caution in those with history of  seizures)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19C8-D922-41EE-9BCA-70B64A5AE67D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/>
              <a:t>Calcium Channel</a:t>
            </a:r>
            <a:r>
              <a:rPr lang="en-US" sz="3200" dirty="0" smtClean="0"/>
              <a:t> </a:t>
            </a:r>
            <a:r>
              <a:rPr lang="el-GR" sz="3200" dirty="0" smtClean="0"/>
              <a:t>α</a:t>
            </a:r>
            <a:r>
              <a:rPr lang="el-GR" sz="3200" b="1" baseline="-25000" dirty="0" smtClean="0"/>
              <a:t>2</a:t>
            </a:r>
            <a:r>
              <a:rPr lang="el-GR" sz="3200" b="1" dirty="0" smtClean="0"/>
              <a:t>-</a:t>
            </a:r>
            <a:r>
              <a:rPr lang="el-GR" sz="3200" dirty="0" smtClean="0"/>
              <a:t>δ </a:t>
            </a:r>
            <a:r>
              <a:rPr lang="en-US" sz="3200" b="1" dirty="0" err="1" smtClean="0"/>
              <a:t>Ligands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 (</a:t>
            </a:r>
            <a:r>
              <a:rPr lang="en-US" sz="3200" b="1" dirty="0" err="1" smtClean="0"/>
              <a:t>Gabapentin</a:t>
            </a:r>
            <a:r>
              <a:rPr lang="en-US" sz="3200" b="1" dirty="0" smtClean="0"/>
              <a:t> and </a:t>
            </a:r>
            <a:r>
              <a:rPr lang="en-US" sz="3200" b="1" dirty="0" err="1" smtClean="0"/>
              <a:t>Pregabalin</a:t>
            </a:r>
            <a:r>
              <a:rPr lang="en-US" sz="3200" b="1" dirty="0" smtClean="0"/>
              <a:t>)</a:t>
            </a:r>
            <a:br>
              <a:rPr lang="en-US" sz="3200" b="1" dirty="0" smtClean="0"/>
            </a:b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efficacy </a:t>
            </a:r>
            <a:r>
              <a:rPr lang="en-US" dirty="0" err="1" smtClean="0"/>
              <a:t>vs</a:t>
            </a:r>
            <a:r>
              <a:rPr lang="en-US" dirty="0" smtClean="0"/>
              <a:t> placebo in several NP conditions</a:t>
            </a:r>
          </a:p>
          <a:p>
            <a:endParaRPr lang="en-US" dirty="0" smtClean="0"/>
          </a:p>
          <a:p>
            <a:r>
              <a:rPr lang="en-US" dirty="0" smtClean="0"/>
              <a:t>both can produce dose-dependent dizziness and sedation, which can be reduced by starting with lower dosages and titrating cautiously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r>
              <a:rPr lang="en-US" dirty="0" smtClean="0"/>
              <a:t>both medications also require dosage reduction in patients with renal insufficiency,.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8A4D3-BE3B-48B5-A183-A9DA0D8668C8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Gabapentin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Pharmacokinetics are nonlinear (due to </a:t>
            </a:r>
            <a:r>
              <a:rPr lang="en-US" dirty="0" err="1" smtClean="0"/>
              <a:t>saturable</a:t>
            </a:r>
            <a:r>
              <a:rPr lang="en-US" dirty="0" smtClean="0"/>
              <a:t> absorption), </a:t>
            </a:r>
          </a:p>
          <a:p>
            <a:r>
              <a:rPr lang="en-US" dirty="0" smtClean="0"/>
              <a:t>Start at 100-300mg at bed time or thrice daily and increase by 100-300mg every 1-7 days, as tolerated, until pain relief, dose-limiting adverse effects, or 3600 mg/d in 3 divided doses is reached</a:t>
            </a:r>
          </a:p>
          <a:p>
            <a:r>
              <a:rPr lang="en-US" dirty="0" smtClean="0"/>
              <a:t>It can take 6 to 8 weeks, including 2 weeks at the highest dosage tolerated, for an adequate trial 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22B4-3D5C-41F1-81E8-8DB847EC2076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Pregabalin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 efficacy and tolerability  similar to those of </a:t>
            </a:r>
            <a:r>
              <a:rPr lang="en-US" dirty="0" err="1" smtClean="0"/>
              <a:t>gabapentin</a:t>
            </a:r>
            <a:r>
              <a:rPr lang="en-US" dirty="0" smtClean="0"/>
              <a:t>;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pregabalin</a:t>
            </a:r>
            <a:r>
              <a:rPr lang="en-US" dirty="0" smtClean="0"/>
              <a:t> has linear pharmacokinetics, and dosing is more straightforward. </a:t>
            </a:r>
          </a:p>
          <a:p>
            <a:r>
              <a:rPr lang="en-US" dirty="0" smtClean="0"/>
              <a:t>Most patients can start taking the drug at 150 mg/d in 2 or 3 divided doses, which is then titrated up to 300 mg/d after 1 or 2 weeks</a:t>
            </a:r>
          </a:p>
          <a:p>
            <a:pPr algn="ctr">
              <a:buNone/>
            </a:pP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FF00"/>
                </a:solidFill>
              </a:rPr>
              <a:t>( higher dosages are not consistently more effective than 300 mg/d and are associated with a greater rate of adverse effects.)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3BEF-DFF8-4C11-A4CA-542E4EC3678B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/>
              <a:t>Topical </a:t>
            </a:r>
            <a:r>
              <a:rPr lang="en-US" sz="3600" b="1" dirty="0" err="1" smtClean="0"/>
              <a:t>Lidocaine</a:t>
            </a:r>
            <a:r>
              <a:rPr lang="en-US" sz="3600" b="1" dirty="0" smtClean="0"/>
              <a:t>(</a:t>
            </a:r>
            <a:r>
              <a:rPr lang="en-US" sz="3600" dirty="0" smtClean="0"/>
              <a:t>5% patch or gel)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Effective in PHN and in patients with </a:t>
            </a:r>
            <a:r>
              <a:rPr lang="en-US" dirty="0" err="1" smtClean="0"/>
              <a:t>allodynia</a:t>
            </a:r>
            <a:r>
              <a:rPr lang="en-US" dirty="0" smtClean="0"/>
              <a:t> due to different types of peripheral NP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346B3-B350-4DA5-B24F-B9635FA7F14F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400" dirty="0" smtClean="0"/>
              <a:t>Second-line Medications (</a:t>
            </a:r>
            <a:r>
              <a:rPr lang="en-US" sz="4400" dirty="0" err="1" smtClean="0"/>
              <a:t>Opioids</a:t>
            </a:r>
            <a:r>
              <a:rPr lang="en-US" sz="4400" dirty="0" smtClean="0"/>
              <a:t>)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79637"/>
            <a:ext cx="9144000" cy="4114800"/>
          </a:xfrm>
        </p:spPr>
        <p:txBody>
          <a:bodyPr>
            <a:normAutofit lnSpcReduction="10000"/>
          </a:bodyPr>
          <a:lstStyle/>
          <a:p>
            <a:r>
              <a:rPr lang="en-US" dirty="0" err="1" smtClean="0"/>
              <a:t>Tramadol</a:t>
            </a:r>
            <a:r>
              <a:rPr lang="en-US" dirty="0" smtClean="0"/>
              <a:t> and </a:t>
            </a:r>
            <a:r>
              <a:rPr lang="en-US" dirty="0" err="1" smtClean="0"/>
              <a:t>opioid</a:t>
            </a:r>
            <a:r>
              <a:rPr lang="en-US" dirty="0" smtClean="0"/>
              <a:t> analgesics have shown efficacy in several high-quality RCTs involving patients with different types of NP</a:t>
            </a:r>
          </a:p>
          <a:p>
            <a:pPr algn="ctr">
              <a:buNone/>
            </a:pPr>
            <a:r>
              <a:rPr lang="en-US" b="1" i="1" dirty="0" smtClean="0">
                <a:solidFill>
                  <a:srgbClr val="FFFF00"/>
                </a:solidFill>
              </a:rPr>
              <a:t>Why are </a:t>
            </a:r>
            <a:r>
              <a:rPr lang="en-US" b="1" i="1" dirty="0" err="1" smtClean="0">
                <a:solidFill>
                  <a:srgbClr val="FFFF00"/>
                </a:solidFill>
              </a:rPr>
              <a:t>opioids</a:t>
            </a:r>
            <a:r>
              <a:rPr lang="en-US" b="1" i="1" dirty="0" smtClean="0">
                <a:solidFill>
                  <a:srgbClr val="FFFF00"/>
                </a:solidFill>
              </a:rPr>
              <a:t>  not recommended for first-line use???</a:t>
            </a:r>
          </a:p>
          <a:p>
            <a:r>
              <a:rPr lang="en-US" dirty="0" smtClean="0"/>
              <a:t>because of concerns regarding long-term safety, including risks of , immunologic changes, and </a:t>
            </a:r>
            <a:r>
              <a:rPr lang="en-US" dirty="0" err="1" smtClean="0"/>
              <a:t>opioid</a:t>
            </a:r>
            <a:r>
              <a:rPr lang="en-US" dirty="0" smtClean="0"/>
              <a:t> misuse or abuse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A1731-903D-4BDE-A1EA-D9212B111B5F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Opioids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2179637"/>
            <a:ext cx="8929718" cy="4114800"/>
          </a:xfrm>
        </p:spPr>
        <p:txBody>
          <a:bodyPr/>
          <a:lstStyle/>
          <a:p>
            <a:pPr algn="ctr">
              <a:buNone/>
            </a:pPr>
            <a:r>
              <a:rPr lang="en-US" sz="3600" dirty="0" smtClean="0">
                <a:solidFill>
                  <a:srgbClr val="FFFF00"/>
                </a:solidFill>
              </a:rPr>
              <a:t>Recommended as first-line treatments for:</a:t>
            </a:r>
          </a:p>
          <a:p>
            <a:pPr marL="870966" lvl="1" indent="-514350">
              <a:buFont typeface="+mj-lt"/>
              <a:buAutoNum type="arabicPeriod"/>
            </a:pPr>
            <a:r>
              <a:rPr lang="en-US" dirty="0" smtClean="0"/>
              <a:t>acute NP, </a:t>
            </a:r>
          </a:p>
          <a:p>
            <a:pPr marL="870966" lvl="1" indent="-514350">
              <a:buFont typeface="+mj-lt"/>
              <a:buAutoNum type="arabicPeriod"/>
            </a:pPr>
            <a:r>
              <a:rPr lang="en-US" dirty="0" smtClean="0"/>
              <a:t>NP due to cancer,</a:t>
            </a:r>
          </a:p>
          <a:p>
            <a:pPr marL="870966" lvl="1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 err="1" smtClean="0"/>
              <a:t>pisodic</a:t>
            </a:r>
            <a:r>
              <a:rPr lang="en-US" dirty="0" smtClean="0"/>
              <a:t> exacerbations of severe NP,</a:t>
            </a:r>
          </a:p>
          <a:p>
            <a:pPr marL="870966" lvl="1" indent="-514350">
              <a:buFont typeface="+mj-lt"/>
              <a:buAutoNum type="arabicPeriod"/>
            </a:pPr>
            <a:r>
              <a:rPr lang="en-US" dirty="0" smtClean="0"/>
              <a:t>when titrating one of the first-line medications if prompt relief of pain is required.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6A8E7-121E-49AD-8E7F-4498531D12AE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Third-line Medications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Be reserved for patients who cannot tolerate or who do not respond adequately to first- and second-line medications.</a:t>
            </a:r>
          </a:p>
          <a:p>
            <a:r>
              <a:rPr lang="en-US" dirty="0" smtClean="0"/>
              <a:t> These medications include: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 certain antidepressants (</a:t>
            </a:r>
            <a:r>
              <a:rPr lang="en-US" dirty="0" err="1" smtClean="0"/>
              <a:t>eg</a:t>
            </a:r>
            <a:r>
              <a:rPr lang="en-US" dirty="0" smtClean="0"/>
              <a:t>, </a:t>
            </a:r>
            <a:r>
              <a:rPr lang="en-US" dirty="0" err="1" smtClean="0"/>
              <a:t>bupropion</a:t>
            </a:r>
            <a:r>
              <a:rPr lang="en-US" dirty="0" smtClean="0"/>
              <a:t>, </a:t>
            </a:r>
            <a:r>
              <a:rPr lang="en-US" dirty="0" err="1" smtClean="0"/>
              <a:t>citalopram</a:t>
            </a:r>
            <a:r>
              <a:rPr lang="en-US" dirty="0" smtClean="0"/>
              <a:t>, and </a:t>
            </a:r>
            <a:r>
              <a:rPr lang="en-US" dirty="0" err="1" smtClean="0"/>
              <a:t>paroxetine</a:t>
            </a:r>
            <a:r>
              <a:rPr lang="en-US" dirty="0" smtClean="0"/>
              <a:t>),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 certain </a:t>
            </a:r>
            <a:r>
              <a:rPr lang="en-US" dirty="0" err="1" smtClean="0"/>
              <a:t>antiepileptics</a:t>
            </a:r>
            <a:r>
              <a:rPr lang="en-US" dirty="0" smtClean="0"/>
              <a:t> (</a:t>
            </a:r>
            <a:r>
              <a:rPr lang="en-US" dirty="0" err="1" smtClean="0"/>
              <a:t>eg</a:t>
            </a:r>
            <a:r>
              <a:rPr lang="en-US" dirty="0" smtClean="0"/>
              <a:t>, </a:t>
            </a:r>
            <a:r>
              <a:rPr lang="en-US" dirty="0" err="1" smtClean="0"/>
              <a:t>carbamazepine</a:t>
            </a:r>
            <a:r>
              <a:rPr lang="en-US" dirty="0" smtClean="0"/>
              <a:t>, </a:t>
            </a:r>
            <a:r>
              <a:rPr lang="en-US" dirty="0" err="1" smtClean="0"/>
              <a:t>lamotrigine</a:t>
            </a:r>
            <a:r>
              <a:rPr lang="en-US" dirty="0" smtClean="0"/>
              <a:t>, </a:t>
            </a:r>
            <a:r>
              <a:rPr lang="en-US" dirty="0" err="1" smtClean="0"/>
              <a:t>oxcarbazepine</a:t>
            </a:r>
            <a:r>
              <a:rPr lang="en-US" dirty="0" smtClean="0"/>
              <a:t>, </a:t>
            </a:r>
            <a:r>
              <a:rPr lang="en-US" dirty="0" err="1" smtClean="0"/>
              <a:t>topiramate</a:t>
            </a:r>
            <a:r>
              <a:rPr lang="en-US" dirty="0" smtClean="0"/>
              <a:t>, and </a:t>
            </a:r>
            <a:r>
              <a:rPr lang="en-US" dirty="0" err="1" smtClean="0"/>
              <a:t>valproic</a:t>
            </a:r>
            <a:r>
              <a:rPr lang="en-US" dirty="0" smtClean="0"/>
              <a:t> acid),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 topical low-concentration capsaicin,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 err="1" smtClean="0"/>
              <a:t>dextromethorphan</a:t>
            </a:r>
            <a:r>
              <a:rPr lang="en-US" dirty="0" smtClean="0"/>
              <a:t>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 err="1" smtClean="0"/>
              <a:t>memantine</a:t>
            </a:r>
            <a:r>
              <a:rPr lang="en-US" dirty="0" smtClean="0"/>
              <a:t>, and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 err="1" smtClean="0"/>
              <a:t>mexiletine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A62B3-7C9C-448D-A287-CD79AB6BB7EC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Combination Therapies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one medication is universally effective. </a:t>
            </a:r>
          </a:p>
          <a:p>
            <a:r>
              <a:rPr lang="en-US" dirty="0" smtClean="0"/>
              <a:t>Hence, in clinical practice, 2 or more medications are often used in combination to possibly achieve either an additive beneficial effect or a reduction in the adverse effects associated with the use of a single medication. 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7451-1B0D-4DCC-BD49-CFBB56A2B937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43158"/>
            <a:ext cx="8229600" cy="4114800"/>
          </a:xfrm>
        </p:spPr>
        <p:txBody>
          <a:bodyPr>
            <a:normAutofit fontScale="62500" lnSpcReduction="20000"/>
          </a:bodyPr>
          <a:lstStyle/>
          <a:p>
            <a:r>
              <a:rPr lang="en-US" dirty="0" err="1" smtClean="0"/>
              <a:t>Gabapentin</a:t>
            </a:r>
            <a:r>
              <a:rPr lang="en-US" dirty="0" smtClean="0"/>
              <a:t> and extended-release morphine titrated together required lower dosages of both medications and resulted in better pain relief than when either medication was administered alone in patients with PHN or painful DPN*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Extended-release </a:t>
            </a:r>
            <a:r>
              <a:rPr lang="en-US" dirty="0" err="1" smtClean="0"/>
              <a:t>oxycodone</a:t>
            </a:r>
            <a:r>
              <a:rPr lang="en-US" dirty="0" smtClean="0"/>
              <a:t> and </a:t>
            </a:r>
            <a:r>
              <a:rPr lang="en-US" dirty="0" err="1" smtClean="0"/>
              <a:t>pregabalin</a:t>
            </a:r>
            <a:r>
              <a:rPr lang="en-US" dirty="0" smtClean="0"/>
              <a:t> showed improved pain relief at lower dosages**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err="1" smtClean="0"/>
              <a:t>Nortriptyline</a:t>
            </a:r>
            <a:r>
              <a:rPr lang="en-US" dirty="0" smtClean="0"/>
              <a:t> and </a:t>
            </a:r>
            <a:r>
              <a:rPr lang="en-US" dirty="0" err="1" smtClean="0"/>
              <a:t>gabapentin</a:t>
            </a:r>
            <a:r>
              <a:rPr lang="en-US" dirty="0" smtClean="0"/>
              <a:t> superior to either of these 2 medications administered alone***</a:t>
            </a:r>
          </a:p>
          <a:p>
            <a:endParaRPr lang="en-US" dirty="0" smtClean="0"/>
          </a:p>
          <a:p>
            <a:pPr>
              <a:buNone/>
            </a:pPr>
            <a:r>
              <a:rPr lang="en-US" sz="2600" dirty="0" smtClean="0">
                <a:solidFill>
                  <a:srgbClr val="FFFF00"/>
                </a:solidFill>
              </a:rPr>
              <a:t>* </a:t>
            </a:r>
            <a:r>
              <a:rPr lang="en-US" sz="2600" dirty="0" err="1" smtClean="0">
                <a:solidFill>
                  <a:srgbClr val="FFFF00"/>
                </a:solidFill>
              </a:rPr>
              <a:t>Gilron</a:t>
            </a:r>
            <a:r>
              <a:rPr lang="en-US" sz="2600" dirty="0" smtClean="0">
                <a:solidFill>
                  <a:srgbClr val="FFFF00"/>
                </a:solidFill>
              </a:rPr>
              <a:t> et al. N </a:t>
            </a:r>
            <a:r>
              <a:rPr lang="en-US" sz="2600" dirty="0" err="1" smtClean="0">
                <a:solidFill>
                  <a:srgbClr val="FFFF00"/>
                </a:solidFill>
              </a:rPr>
              <a:t>Engl</a:t>
            </a:r>
            <a:r>
              <a:rPr lang="en-US" sz="2600" dirty="0" smtClean="0">
                <a:solidFill>
                  <a:srgbClr val="FFFF00"/>
                </a:solidFill>
              </a:rPr>
              <a:t> J Med. 2005;352(13):1324-1334. </a:t>
            </a:r>
          </a:p>
          <a:p>
            <a:pPr>
              <a:buNone/>
            </a:pPr>
            <a:r>
              <a:rPr lang="en-US" sz="2600" dirty="0" smtClean="0">
                <a:solidFill>
                  <a:srgbClr val="FFFF00"/>
                </a:solidFill>
              </a:rPr>
              <a:t>** </a:t>
            </a:r>
            <a:r>
              <a:rPr lang="en-US" sz="2600" dirty="0" err="1" smtClean="0">
                <a:solidFill>
                  <a:srgbClr val="FFFF00"/>
                </a:solidFill>
              </a:rPr>
              <a:t>Gatti</a:t>
            </a:r>
            <a:r>
              <a:rPr lang="en-US" sz="2600" dirty="0" smtClean="0">
                <a:solidFill>
                  <a:srgbClr val="FFFF00"/>
                </a:solidFill>
              </a:rPr>
              <a:t> et al. </a:t>
            </a:r>
            <a:r>
              <a:rPr lang="en-US" sz="2600" dirty="0" err="1" smtClean="0">
                <a:solidFill>
                  <a:srgbClr val="FFFF00"/>
                </a:solidFill>
              </a:rPr>
              <a:t>Eur</a:t>
            </a:r>
            <a:r>
              <a:rPr lang="en-US" sz="2600" dirty="0" smtClean="0">
                <a:solidFill>
                  <a:srgbClr val="FFFF00"/>
                </a:solidFill>
              </a:rPr>
              <a:t> Neurol. 2009;61(3):129-137</a:t>
            </a:r>
          </a:p>
          <a:p>
            <a:pPr>
              <a:buNone/>
            </a:pPr>
            <a:r>
              <a:rPr lang="en-US" sz="2600" dirty="0" smtClean="0">
                <a:solidFill>
                  <a:srgbClr val="FFFF00"/>
                </a:solidFill>
              </a:rPr>
              <a:t>***</a:t>
            </a:r>
            <a:r>
              <a:rPr lang="en-US" sz="2600" dirty="0" err="1" smtClean="0">
                <a:solidFill>
                  <a:srgbClr val="FFFF00"/>
                </a:solidFill>
              </a:rPr>
              <a:t>Gilron</a:t>
            </a:r>
            <a:r>
              <a:rPr lang="en-US" sz="2600" dirty="0" smtClean="0">
                <a:solidFill>
                  <a:srgbClr val="FFFF00"/>
                </a:solidFill>
              </a:rPr>
              <a:t> et al. Lancet 2009;374(9697):1252-1261. </a:t>
            </a:r>
          </a:p>
          <a:p>
            <a:endParaRPr lang="en-US" sz="1800" dirty="0" smtClean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2957-D1CA-402E-9E84-EC61FD706D7A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Potential medications for NP in future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Botulinum</a:t>
            </a:r>
            <a:r>
              <a:rPr lang="en-US" dirty="0" smtClean="0"/>
              <a:t> Toxin</a:t>
            </a:r>
          </a:p>
          <a:p>
            <a:r>
              <a:rPr lang="en-US" dirty="0" smtClean="0"/>
              <a:t>High-Concentration Capsaicin Patch</a:t>
            </a:r>
          </a:p>
          <a:p>
            <a:r>
              <a:rPr lang="en-US" dirty="0" err="1" smtClean="0"/>
              <a:t>Lacosamide</a:t>
            </a:r>
            <a:r>
              <a:rPr lang="en-US" dirty="0" smtClean="0"/>
              <a:t> ( new antiepileptic acting at voltage-gated sodium channels)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E337-9E47-4478-9D42-7A78D7E73A54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 smtClean="0"/>
              <a:t>Refractory forms of Peripheral PN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Painful HIV neuropathy</a:t>
            </a:r>
          </a:p>
          <a:p>
            <a:r>
              <a:rPr lang="en-US" dirty="0" smtClean="0"/>
              <a:t>Chemotherapy-induced peripheral neuropathy</a:t>
            </a:r>
          </a:p>
          <a:p>
            <a:r>
              <a:rPr lang="en-US" dirty="0" err="1" smtClean="0"/>
              <a:t>Lumbosacral</a:t>
            </a:r>
            <a:r>
              <a:rPr lang="en-US" dirty="0" smtClean="0"/>
              <a:t> </a:t>
            </a:r>
            <a:r>
              <a:rPr lang="en-US" dirty="0" err="1" smtClean="0"/>
              <a:t>radiculopathy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3C807-7984-44FF-9A03-5037A205C8FB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Central NP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Seems to be relatively more refractory to treatment than peripheral NP.</a:t>
            </a:r>
          </a:p>
          <a:p>
            <a:r>
              <a:rPr lang="en-US" dirty="0" smtClean="0"/>
              <a:t>Efficacy has been shown for: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 TCAs in central </a:t>
            </a:r>
            <a:r>
              <a:rPr lang="en-US" dirty="0" err="1" smtClean="0"/>
              <a:t>poststroke</a:t>
            </a:r>
            <a:r>
              <a:rPr lang="en-US" dirty="0" smtClean="0"/>
              <a:t> NP,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Calcium channel α</a:t>
            </a:r>
            <a:r>
              <a:rPr lang="en-US" baseline="-25000" dirty="0" smtClean="0"/>
              <a:t>2</a:t>
            </a:r>
            <a:r>
              <a:rPr lang="en-US" dirty="0" smtClean="0"/>
              <a:t>-δ </a:t>
            </a:r>
            <a:r>
              <a:rPr lang="en-US" dirty="0" err="1" smtClean="0"/>
              <a:t>ligands</a:t>
            </a:r>
            <a:r>
              <a:rPr lang="en-US" dirty="0" smtClean="0"/>
              <a:t> in spinal cord injury and central </a:t>
            </a:r>
            <a:r>
              <a:rPr lang="en-US" dirty="0" err="1" smtClean="0"/>
              <a:t>poststroke</a:t>
            </a:r>
            <a:r>
              <a:rPr lang="en-US" dirty="0" smtClean="0"/>
              <a:t> NP,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 err="1" smtClean="0"/>
              <a:t>Tramadol</a:t>
            </a:r>
            <a:r>
              <a:rPr lang="en-US" dirty="0" smtClean="0"/>
              <a:t> in spinal cord injury NP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DC703-FB58-493B-98FD-121345CE81DD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dirty="0" smtClean="0"/>
              <a:t>Herpes Zoster (Shingles) and </a:t>
            </a:r>
            <a:r>
              <a:rPr lang="en-US" sz="2800" dirty="0" err="1" smtClean="0"/>
              <a:t>Postherpetic</a:t>
            </a:r>
            <a:r>
              <a:rPr lang="en-US" sz="2800" dirty="0" smtClean="0"/>
              <a:t> Neuralgia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1800" dirty="0" err="1" smtClean="0">
                <a:solidFill>
                  <a:srgbClr val="FFFF00"/>
                </a:solidFill>
              </a:rPr>
              <a:t>Sampathkumar</a:t>
            </a:r>
            <a:r>
              <a:rPr lang="en-US" sz="1800" dirty="0" smtClean="0">
                <a:solidFill>
                  <a:srgbClr val="FFFF00"/>
                </a:solidFill>
              </a:rPr>
              <a:t> et al. Mayo </a:t>
            </a:r>
            <a:r>
              <a:rPr lang="en-US" sz="1800" dirty="0" err="1" smtClean="0">
                <a:solidFill>
                  <a:srgbClr val="FFFF00"/>
                </a:solidFill>
              </a:rPr>
              <a:t>Clin</a:t>
            </a:r>
            <a:r>
              <a:rPr lang="en-US" sz="1800" dirty="0" smtClean="0">
                <a:solidFill>
                  <a:srgbClr val="FFFF00"/>
                </a:solidFill>
              </a:rPr>
              <a:t> Proc. 2009 ; 84(3): 274–280</a:t>
            </a:r>
            <a:r>
              <a:rPr lang="en-US" sz="3200" dirty="0" smtClean="0">
                <a:solidFill>
                  <a:srgbClr val="FFFF00"/>
                </a:solidFill>
              </a:rPr>
              <a:t/>
            </a:r>
            <a:br>
              <a:rPr lang="en-US" sz="3200" dirty="0" smtClean="0">
                <a:solidFill>
                  <a:srgbClr val="FFFF00"/>
                </a:solidFill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HZ, commonly called </a:t>
            </a:r>
            <a:r>
              <a:rPr lang="en-US" i="1" dirty="0" smtClean="0"/>
              <a:t>shingles</a:t>
            </a:r>
            <a:r>
              <a:rPr lang="en-US" dirty="0" smtClean="0"/>
              <a:t> from the Latin </a:t>
            </a:r>
            <a:r>
              <a:rPr lang="en-US" i="1" dirty="0" err="1" smtClean="0"/>
              <a:t>cingulum</a:t>
            </a:r>
            <a:r>
              <a:rPr lang="en-US" dirty="0" smtClean="0"/>
              <a:t>, meaning belt</a:t>
            </a:r>
          </a:p>
          <a:p>
            <a:r>
              <a:rPr lang="en-US" dirty="0" smtClean="0"/>
              <a:t>HZ is a distinctive syndrome caused by reactivation of </a:t>
            </a:r>
            <a:r>
              <a:rPr lang="en-US" dirty="0" err="1" smtClean="0"/>
              <a:t>varicella</a:t>
            </a:r>
            <a:r>
              <a:rPr lang="en-US" dirty="0" smtClean="0"/>
              <a:t> zoster virus (VZV).</a:t>
            </a:r>
          </a:p>
          <a:p>
            <a:r>
              <a:rPr lang="en-US" dirty="0" smtClean="0"/>
              <a:t> The risk of HZ increases with age; approximately half of all cases occur in persons older than 60 years. </a:t>
            </a:r>
          </a:p>
          <a:p>
            <a:r>
              <a:rPr lang="en-US" dirty="0" err="1" smtClean="0"/>
              <a:t>Postherpetic</a:t>
            </a:r>
            <a:r>
              <a:rPr lang="en-US" dirty="0" smtClean="0"/>
              <a:t> neuralgia (PHN) is defined as pain persisting more than 3 months after the rash has healed.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BFF52-DA95-41AF-90F6-5CE283916676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DIAGNOSIS of HZ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Prodromal</a:t>
            </a:r>
            <a:r>
              <a:rPr lang="en-US" dirty="0" smtClean="0"/>
              <a:t> symptoms that herald HZ include </a:t>
            </a:r>
            <a:r>
              <a:rPr lang="en-US" dirty="0" err="1" smtClean="0"/>
              <a:t>pruritus</a:t>
            </a:r>
            <a:r>
              <a:rPr lang="en-US" dirty="0" smtClean="0"/>
              <a:t>, </a:t>
            </a:r>
            <a:r>
              <a:rPr lang="en-US" dirty="0" err="1" smtClean="0"/>
              <a:t>dysesthesia</a:t>
            </a:r>
            <a:r>
              <a:rPr lang="en-US" dirty="0" smtClean="0"/>
              <a:t>, and pain along the distribution of the involved dermatome.</a:t>
            </a:r>
          </a:p>
          <a:p>
            <a:r>
              <a:rPr lang="en-US" dirty="0" smtClean="0"/>
              <a:t>The classic skin findings are grouped vesicles on a red base in a unilateral, </a:t>
            </a:r>
            <a:r>
              <a:rPr lang="en-US" dirty="0" err="1" smtClean="0"/>
              <a:t>dermatomal</a:t>
            </a:r>
            <a:r>
              <a:rPr lang="en-US" dirty="0" smtClean="0"/>
              <a:t> distribution</a:t>
            </a:r>
          </a:p>
          <a:p>
            <a:r>
              <a:rPr lang="en-US" dirty="0" smtClean="0"/>
              <a:t>Detection of viral DNA by polymerase chain reaction </a:t>
            </a:r>
            <a:endParaRPr lang="en-US" dirty="0" smtClean="0">
              <a:hlinkClick r:id="rId2"/>
            </a:endParaRPr>
          </a:p>
          <a:p>
            <a:endParaRPr lang="en-US" dirty="0" smtClean="0">
              <a:hlinkClick r:id="rId2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B0CE-74C5-4103-A5C8-9B7FB58C40B5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66E56-EEAF-43D1-9399-E53FE1A81C2A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40</a:t>
            </a:fld>
            <a:endParaRPr lang="en-US"/>
          </a:p>
        </p:txBody>
      </p:sp>
      <p:pic>
        <p:nvPicPr>
          <p:cNvPr id="51201" name="Picture 1" descr="FIGURE 1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9769" y="1285860"/>
            <a:ext cx="5182561" cy="43842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 descr="FIGURE 2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1157272"/>
            <a:ext cx="3000396" cy="4200554"/>
          </a:xfrm>
          <a:prstGeom prst="rect">
            <a:avLst/>
          </a:prstGeom>
          <a:noFill/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88406-D245-441F-8EEF-50DE02273023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TREATMENT OF ACUTE HZ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US" sz="3900" b="1" dirty="0" smtClean="0">
                <a:solidFill>
                  <a:srgbClr val="FFFF00"/>
                </a:solidFill>
              </a:rPr>
              <a:t>1. </a:t>
            </a:r>
            <a:r>
              <a:rPr lang="en-US" sz="3900" b="1" dirty="0" err="1" smtClean="0">
                <a:solidFill>
                  <a:srgbClr val="FFFF00"/>
                </a:solidFill>
              </a:rPr>
              <a:t>Antivirals</a:t>
            </a:r>
            <a:endParaRPr lang="en-US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err="1" smtClean="0"/>
              <a:t>Famciclovir</a:t>
            </a:r>
            <a:r>
              <a:rPr lang="en-US" sz="2400" dirty="0" smtClean="0"/>
              <a:t> 250mg orally 3 times daily for 7 days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 </a:t>
            </a:r>
            <a:r>
              <a:rPr lang="en-US" sz="2400" dirty="0" err="1" smtClean="0"/>
              <a:t>Valacyclovir</a:t>
            </a:r>
            <a:r>
              <a:rPr lang="en-US" sz="2400" dirty="0" smtClean="0"/>
              <a:t> 1g orally 3 times daily for 7 days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Acyclovir, 800mg orally 5 times daily for 7 days</a:t>
            </a:r>
          </a:p>
          <a:p>
            <a:pPr marL="514350" indent="-457200"/>
            <a:r>
              <a:rPr lang="en-US" dirty="0" smtClean="0"/>
              <a:t>Antiviral treatment is specifically recommended for: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 patients older than 50 years,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those who have moderate or severe pain or rash, and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those with involvement of </a:t>
            </a:r>
            <a:r>
              <a:rPr lang="en-US" dirty="0" err="1" smtClean="0"/>
              <a:t>nontruncal</a:t>
            </a:r>
            <a:r>
              <a:rPr lang="en-US" dirty="0" smtClean="0"/>
              <a:t> dermatomes (</a:t>
            </a:r>
            <a:r>
              <a:rPr lang="en-US" dirty="0" err="1" smtClean="0"/>
              <a:t>eg</a:t>
            </a:r>
            <a:r>
              <a:rPr lang="en-US" dirty="0" smtClean="0"/>
              <a:t>, the face).</a:t>
            </a:r>
          </a:p>
          <a:p>
            <a:pPr marL="571500" indent="-514350">
              <a:buNone/>
            </a:pP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52863-CF24-4E50-96C0-DD51A9D945DF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42</a:t>
            </a:fld>
            <a:endParaRPr 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US" sz="3500" b="1" dirty="0" smtClean="0">
                <a:solidFill>
                  <a:srgbClr val="FFFF00"/>
                </a:solidFill>
              </a:rPr>
              <a:t>2. Corticosteroids</a:t>
            </a:r>
          </a:p>
          <a:p>
            <a:r>
              <a:rPr lang="en-US" dirty="0" err="1" smtClean="0"/>
              <a:t>Prednisolone</a:t>
            </a:r>
            <a:r>
              <a:rPr lang="en-US" dirty="0" smtClean="0"/>
              <a:t> 60mg/day orally for 7 days and then taper the dose in the next week</a:t>
            </a:r>
          </a:p>
          <a:p>
            <a:r>
              <a:rPr lang="en-US" dirty="0" smtClean="0"/>
              <a:t>used only in patients with severe symptoms at presentation or in whom no major contraindications to corticosteroids exist.</a:t>
            </a:r>
          </a:p>
          <a:p>
            <a:r>
              <a:rPr lang="en-US" dirty="0" smtClean="0"/>
              <a:t> In combination with antiviral therapy, they modestly reduce the severity and duration of acute symptoms &amp; </a:t>
            </a:r>
            <a:r>
              <a:rPr lang="en-US" i="1" dirty="0" smtClean="0">
                <a:solidFill>
                  <a:srgbClr val="FFFF00"/>
                </a:solidFill>
              </a:rPr>
              <a:t>do not have any effect on PHN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6B95-CF7C-4BCE-AA39-BE0ED48BEBDB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sz="3600" b="1" dirty="0" smtClean="0">
                <a:solidFill>
                  <a:srgbClr val="FFFF00"/>
                </a:solidFill>
              </a:rPr>
              <a:t>3. Analgesics</a:t>
            </a:r>
          </a:p>
          <a:p>
            <a:r>
              <a:rPr lang="en-US" dirty="0" smtClean="0"/>
              <a:t>NSAIDs are usually ineffective, </a:t>
            </a:r>
          </a:p>
          <a:p>
            <a:r>
              <a:rPr lang="en-US" dirty="0" err="1" smtClean="0"/>
              <a:t>Opioids</a:t>
            </a:r>
            <a:r>
              <a:rPr lang="en-US" dirty="0" smtClean="0"/>
              <a:t> may be required. 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4DA1-0394-4A5E-AAEA-8E653AA6475A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44</a:t>
            </a:fld>
            <a:endParaRPr lang="en-US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smtClean="0"/>
              <a:t>PHN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The risk of PHN after HZ increases with age*</a:t>
            </a:r>
          </a:p>
          <a:p>
            <a:pPr marL="870966" lvl="1" indent="-514350"/>
            <a:r>
              <a:rPr lang="en-US" dirty="0" smtClean="0"/>
              <a:t>5% in those younger than 60 years</a:t>
            </a:r>
          </a:p>
          <a:p>
            <a:pPr marL="870966" lvl="1" indent="-514350"/>
            <a:r>
              <a:rPr lang="en-US" dirty="0" smtClean="0"/>
              <a:t>10% in those aged 60 to 69 years </a:t>
            </a:r>
          </a:p>
          <a:p>
            <a:pPr marL="870966" lvl="1" indent="-514350"/>
            <a:r>
              <a:rPr lang="en-US" dirty="0" smtClean="0"/>
              <a:t> 20% in those aged 80 years or older.</a:t>
            </a:r>
          </a:p>
          <a:p>
            <a:pPr>
              <a:buNone/>
            </a:pPr>
            <a:endParaRPr lang="en-US" sz="1600" dirty="0" smtClean="0">
              <a:solidFill>
                <a:srgbClr val="FF0000"/>
              </a:solidFill>
            </a:endParaRPr>
          </a:p>
          <a:p>
            <a:r>
              <a:rPr lang="en-US" sz="2600" dirty="0" smtClean="0"/>
              <a:t>PHN presents as intermittent pain, </a:t>
            </a:r>
            <a:r>
              <a:rPr lang="en-US" sz="2600" dirty="0" err="1" smtClean="0"/>
              <a:t>allodynia</a:t>
            </a:r>
            <a:r>
              <a:rPr lang="en-US" sz="2600" dirty="0" smtClean="0"/>
              <a:t>, insomnia, depression</a:t>
            </a:r>
          </a:p>
          <a:p>
            <a:pPr>
              <a:buNone/>
            </a:pPr>
            <a:endParaRPr lang="en-US" sz="2600" dirty="0" smtClean="0"/>
          </a:p>
          <a:p>
            <a:r>
              <a:rPr lang="en-US" sz="2600" dirty="0" smtClean="0"/>
              <a:t>Treatment: </a:t>
            </a:r>
            <a:r>
              <a:rPr lang="en-US" sz="2600" dirty="0" err="1" smtClean="0"/>
              <a:t>Lidocaine</a:t>
            </a:r>
            <a:r>
              <a:rPr lang="en-US" sz="2600" dirty="0" smtClean="0"/>
              <a:t> patch + Antidepressant + </a:t>
            </a:r>
            <a:r>
              <a:rPr lang="en-US" sz="2600" dirty="0" err="1" smtClean="0"/>
              <a:t>pregabalin</a:t>
            </a:r>
            <a:r>
              <a:rPr lang="en-US" sz="2600" dirty="0" smtClean="0"/>
              <a:t> or </a:t>
            </a:r>
            <a:r>
              <a:rPr lang="en-US" sz="2600" dirty="0" err="1" smtClean="0"/>
              <a:t>gabapentin</a:t>
            </a:r>
            <a:endParaRPr lang="en-US" sz="2600" dirty="0" smtClean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en-US" sz="2000" dirty="0" smtClean="0">
                <a:solidFill>
                  <a:srgbClr val="FFFF00"/>
                </a:solidFill>
              </a:rPr>
              <a:t>*Yawn et al. Mayo </a:t>
            </a:r>
            <a:r>
              <a:rPr lang="en-US" sz="2000" dirty="0" err="1" smtClean="0">
                <a:solidFill>
                  <a:srgbClr val="FFFF00"/>
                </a:solidFill>
              </a:rPr>
              <a:t>Clin</a:t>
            </a:r>
            <a:r>
              <a:rPr lang="en-US" sz="2000" dirty="0" smtClean="0">
                <a:solidFill>
                  <a:srgbClr val="FFFF00"/>
                </a:solidFill>
              </a:rPr>
              <a:t> Proc. 2007;82(11):1341-1349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72CA1-4156-4940-9CEE-59307FCC3F1C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45</a:t>
            </a:fld>
            <a:endParaRPr lang="en-US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 smtClean="0"/>
              <a:t>PREVENTION of </a:t>
            </a:r>
            <a:r>
              <a:rPr lang="en-US" sz="3600" smtClean="0"/>
              <a:t>HZ &amp; PHN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79637"/>
            <a:ext cx="9144000" cy="41148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In 2006,Zostavax ( a live, attenuated vaccine) to prevent HZ received approval by the FDA</a:t>
            </a:r>
          </a:p>
          <a:p>
            <a:r>
              <a:rPr lang="en-US" dirty="0" smtClean="0"/>
              <a:t>In 38,000 healthy adults older than 60 years, the vaccine reduced the incidence of HZ by 51%, the burden of illness from HZ by 61%, and the risk of PHN by 66%*</a:t>
            </a:r>
          </a:p>
          <a:p>
            <a:r>
              <a:rPr lang="en-US" dirty="0" smtClean="0"/>
              <a:t>recommended routinely for all adults 60 years and older with 1 dose of HZ vaccine, whether or not they have a history of HZ</a:t>
            </a:r>
          </a:p>
          <a:p>
            <a:r>
              <a:rPr lang="en-US" dirty="0" err="1" smtClean="0"/>
              <a:t>Antivirals</a:t>
            </a:r>
            <a:r>
              <a:rPr lang="en-US" dirty="0" smtClean="0"/>
              <a:t> active against VZV (acyclovir, </a:t>
            </a:r>
            <a:r>
              <a:rPr lang="en-US" dirty="0" err="1" smtClean="0"/>
              <a:t>famciclovir</a:t>
            </a:r>
            <a:r>
              <a:rPr lang="en-US" dirty="0" smtClean="0"/>
              <a:t>, and </a:t>
            </a:r>
            <a:r>
              <a:rPr lang="en-US" dirty="0" err="1" smtClean="0"/>
              <a:t>valacyclovir</a:t>
            </a:r>
            <a:r>
              <a:rPr lang="en-US" dirty="0" smtClean="0"/>
              <a:t>) should not be taken 24 hours before and 14 days after receiving vaccine</a:t>
            </a:r>
          </a:p>
          <a:p>
            <a:r>
              <a:rPr lang="en-US" dirty="0" smtClean="0"/>
              <a:t>The vaccine is relatively expensive, costing approximately $160</a:t>
            </a:r>
          </a:p>
          <a:p>
            <a:r>
              <a:rPr lang="en-US" dirty="0" smtClean="0"/>
              <a:t>The VZV vaccine is contraindicated in the setting of severe </a:t>
            </a:r>
            <a:r>
              <a:rPr lang="en-US" dirty="0" err="1" smtClean="0"/>
              <a:t>immunosuppression</a:t>
            </a:r>
            <a:r>
              <a:rPr lang="en-US" dirty="0" smtClean="0"/>
              <a:t> because it is a live vaccine</a:t>
            </a:r>
          </a:p>
          <a:p>
            <a:r>
              <a:rPr lang="en-US" dirty="0" smtClean="0"/>
              <a:t>* </a:t>
            </a:r>
            <a:r>
              <a:rPr lang="en-US" sz="2000" dirty="0" err="1" smtClean="0">
                <a:solidFill>
                  <a:srgbClr val="FFFF00"/>
                </a:solidFill>
              </a:rPr>
              <a:t>Oxman</a:t>
            </a:r>
            <a:r>
              <a:rPr lang="en-US" sz="2000" dirty="0" smtClean="0">
                <a:solidFill>
                  <a:srgbClr val="FFFF00"/>
                </a:solidFill>
              </a:rPr>
              <a:t> et al. N </a:t>
            </a:r>
            <a:r>
              <a:rPr lang="en-US" sz="2000" dirty="0" err="1" smtClean="0">
                <a:solidFill>
                  <a:srgbClr val="FFFF00"/>
                </a:solidFill>
              </a:rPr>
              <a:t>Engl</a:t>
            </a:r>
            <a:r>
              <a:rPr lang="en-US" sz="2000" dirty="0" smtClean="0">
                <a:solidFill>
                  <a:srgbClr val="FFFF00"/>
                </a:solidFill>
              </a:rPr>
              <a:t> J Med. 2005;352(22):2271-2284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1860C-2CAF-4070-A63C-CF2C48FB6295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46</a:t>
            </a:fld>
            <a:endParaRPr lang="en-US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Thank You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DB807-2016-4718-8D43-71CE338B9D75}" type="datetime8">
              <a:rPr lang="en-US" smtClean="0"/>
              <a:pPr/>
              <a:t>2/15/2014 6:01 PM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983A9-4924-4BF3-938E-59DB28B5ECBA}" type="slidenum">
              <a:rPr lang="en-US" smtClean="0"/>
              <a:pPr/>
              <a:t>47</a:t>
            </a:fld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831</TotalTime>
  <Words>2104</Words>
  <Application>Microsoft Office PowerPoint</Application>
  <PresentationFormat>On-screen Show (4:3)</PresentationFormat>
  <Paragraphs>350</Paragraphs>
  <Slides>47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Solstice</vt:lpstr>
      <vt:lpstr>Neuropathic Pain (NP)</vt:lpstr>
      <vt:lpstr>Definition of NP</vt:lpstr>
      <vt:lpstr>Symptoms of  N P</vt:lpstr>
      <vt:lpstr>Signs of NP</vt:lpstr>
      <vt:lpstr>Underlying Mechanisms of NP</vt:lpstr>
      <vt:lpstr>Relating Symptoms or Signs to Mechanisms</vt:lpstr>
      <vt:lpstr>Diagnosis: Medical History </vt:lpstr>
      <vt:lpstr>Slide 8</vt:lpstr>
      <vt:lpstr>Slide 9</vt:lpstr>
      <vt:lpstr>Diagnosis: Medical History </vt:lpstr>
      <vt:lpstr>Slide 11</vt:lpstr>
      <vt:lpstr>Neurologic Examination</vt:lpstr>
      <vt:lpstr>Pharmacologic Treatment of NP</vt:lpstr>
      <vt:lpstr>GUIDELINES FOR THE PHARMACOLOGICAL MANAGEMENT OF NP (Robert et al. Mayo Clin Proc. 2010; 85(3_suppl): S3-S14. </vt:lpstr>
      <vt:lpstr>Slide 15</vt:lpstr>
      <vt:lpstr>Stepwise Pharmacological Management of Neuropathic Pain</vt:lpstr>
      <vt:lpstr>Slide 17</vt:lpstr>
      <vt:lpstr>Slide 18</vt:lpstr>
      <vt:lpstr>First-line Medications</vt:lpstr>
      <vt:lpstr>TCAs</vt:lpstr>
      <vt:lpstr>Slide 21</vt:lpstr>
      <vt:lpstr>Slide 22</vt:lpstr>
      <vt:lpstr>SSNRIs</vt:lpstr>
      <vt:lpstr>SSNRIs</vt:lpstr>
      <vt:lpstr>Venlafaxine</vt:lpstr>
      <vt:lpstr>Calcium Channel α2-δ Ligands  (Gabapentin and Pregabalin)  </vt:lpstr>
      <vt:lpstr>Gabapentin</vt:lpstr>
      <vt:lpstr>Pregabalin</vt:lpstr>
      <vt:lpstr>Topical Lidocaine(5% patch or gel) </vt:lpstr>
      <vt:lpstr>Second-line Medications (Opioids)</vt:lpstr>
      <vt:lpstr>Opioids</vt:lpstr>
      <vt:lpstr>Third-line Medications </vt:lpstr>
      <vt:lpstr>Combination Therapies </vt:lpstr>
      <vt:lpstr>Slide 34</vt:lpstr>
      <vt:lpstr>Potential medications for NP in future</vt:lpstr>
      <vt:lpstr>Refractory forms of Peripheral PN</vt:lpstr>
      <vt:lpstr>Central NP </vt:lpstr>
      <vt:lpstr>Herpes Zoster (Shingles) and Postherpetic Neuralgia  Sampathkumar et al. Mayo Clin Proc. 2009 ; 84(3): 274–280 </vt:lpstr>
      <vt:lpstr>DIAGNOSIS of HZ</vt:lpstr>
      <vt:lpstr>Slide 40</vt:lpstr>
      <vt:lpstr>Slide 41</vt:lpstr>
      <vt:lpstr>TREATMENT OF ACUTE HZ </vt:lpstr>
      <vt:lpstr>Slide 43</vt:lpstr>
      <vt:lpstr>Slide 44</vt:lpstr>
      <vt:lpstr>PHN</vt:lpstr>
      <vt:lpstr>PREVENTION of HZ &amp; PHN</vt:lpstr>
      <vt:lpstr>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asd</dc:creator>
  <cp:lastModifiedBy>home</cp:lastModifiedBy>
  <cp:revision>158</cp:revision>
  <dcterms:created xsi:type="dcterms:W3CDTF">2012-02-15T09:07:33Z</dcterms:created>
  <dcterms:modified xsi:type="dcterms:W3CDTF">2014-02-15T16:11:02Z</dcterms:modified>
</cp:coreProperties>
</file>