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56" r:id="rId2"/>
    <p:sldId id="283" r:id="rId3"/>
    <p:sldId id="284" r:id="rId4"/>
    <p:sldId id="286" r:id="rId5"/>
    <p:sldId id="287" r:id="rId6"/>
    <p:sldId id="319" r:id="rId7"/>
    <p:sldId id="320" r:id="rId8"/>
    <p:sldId id="288" r:id="rId9"/>
    <p:sldId id="289" r:id="rId10"/>
    <p:sldId id="290" r:id="rId11"/>
    <p:sldId id="291" r:id="rId12"/>
    <p:sldId id="292" r:id="rId13"/>
    <p:sldId id="293" r:id="rId14"/>
    <p:sldId id="294" r:id="rId15"/>
    <p:sldId id="295" r:id="rId16"/>
    <p:sldId id="296" r:id="rId17"/>
    <p:sldId id="298" r:id="rId18"/>
    <p:sldId id="321" r:id="rId19"/>
    <p:sldId id="299" r:id="rId20"/>
    <p:sldId id="322" r:id="rId21"/>
    <p:sldId id="323" r:id="rId22"/>
    <p:sldId id="324" r:id="rId23"/>
    <p:sldId id="300" r:id="rId24"/>
    <p:sldId id="326" r:id="rId25"/>
    <p:sldId id="327" r:id="rId26"/>
    <p:sldId id="328" r:id="rId27"/>
    <p:sldId id="301" r:id="rId28"/>
    <p:sldId id="302" r:id="rId29"/>
    <p:sldId id="318" r:id="rId30"/>
    <p:sldId id="329" r:id="rId31"/>
    <p:sldId id="303" r:id="rId32"/>
    <p:sldId id="304" r:id="rId33"/>
    <p:sldId id="305" r:id="rId34"/>
    <p:sldId id="310" r:id="rId35"/>
    <p:sldId id="311" r:id="rId36"/>
    <p:sldId id="312" r:id="rId37"/>
    <p:sldId id="313" r:id="rId38"/>
    <p:sldId id="314" r:id="rId39"/>
    <p:sldId id="315" r:id="rId40"/>
    <p:sldId id="316" r:id="rId41"/>
    <p:sldId id="317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5FA8085A-B07A-495F-B5D3-E52473EB9C30}" type="datetimeFigureOut">
              <a:rPr lang="ar-EG" smtClean="0"/>
              <a:t>18/07/1437</a:t>
            </a:fld>
            <a:endParaRPr lang="ar-E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E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284E532C-E44D-4702-8782-52E210364ED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7272607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0FE2DC18-279F-4341-BF95-C7602B151F37}" type="slidenum">
              <a:rPr lang="en-US" smtClean="0">
                <a:latin typeface="Times New Roman" pitchFamily="18" charset="0"/>
              </a:rPr>
              <a:pPr/>
              <a:t>1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2200D57F-B357-496C-97E2-7320F4A19EDA}" type="slidenum">
              <a:rPr lang="en-US" smtClean="0">
                <a:latin typeface="Times New Roman" pitchFamily="18" charset="0"/>
              </a:rPr>
              <a:pPr/>
              <a:t>2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EAFD8DE6-ED01-41D4-AE63-9FBA44992CF6}" type="slidenum">
              <a:rPr lang="en-US" smtClean="0">
                <a:latin typeface="Times New Roman" pitchFamily="18" charset="0"/>
              </a:rPr>
              <a:pPr/>
              <a:t>3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CB1B4ED8-8168-47B2-B1AD-C3FB478F7EC1}" type="slidenum">
              <a:rPr lang="en-US" smtClean="0">
                <a:latin typeface="Times New Roman" pitchFamily="18" charset="0"/>
              </a:rPr>
              <a:pPr/>
              <a:t>4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6AF6CAB7-5351-4E7D-8900-DB73168F598A}" type="slidenum">
              <a:rPr lang="en-US" smtClean="0">
                <a:latin typeface="Times New Roman" pitchFamily="18" charset="0"/>
              </a:rPr>
              <a:pPr/>
              <a:t>5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6AF6CAB7-5351-4E7D-8900-DB73168F598A}" type="slidenum">
              <a:rPr lang="en-US" smtClean="0">
                <a:latin typeface="Times New Roman" pitchFamily="18" charset="0"/>
              </a:rPr>
              <a:pPr/>
              <a:t>6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6AF6CAB7-5351-4E7D-8900-DB73168F598A}" type="slidenum">
              <a:rPr lang="en-US" smtClean="0">
                <a:latin typeface="Times New Roman" pitchFamily="18" charset="0"/>
              </a:rPr>
              <a:pPr/>
              <a:t>7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C6AF25AE-41BC-4BEB-96EF-47A8B5D161E6}" type="slidenum">
              <a:rPr lang="en-US" smtClean="0">
                <a:latin typeface="Times New Roman" pitchFamily="18" charset="0"/>
              </a:rPr>
              <a:pPr/>
              <a:t>8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EF48EB01-98EE-4288-BD01-AF226E15A8FE}" type="slidenum">
              <a:rPr lang="en-US" smtClean="0">
                <a:latin typeface="Times New Roman" pitchFamily="18" charset="0"/>
              </a:rPr>
              <a:pPr/>
              <a:t>9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5FDAF3D8-F253-48DC-A7B5-42DD158358A6}" type="slidenum">
              <a:rPr lang="en-US" smtClean="0">
                <a:latin typeface="Times New Roman" pitchFamily="18" charset="0"/>
              </a:rPr>
              <a:pPr/>
              <a:t>10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C2FAD42B-D460-4CF5-B769-FB8AC85FFFC8}" type="slidenum">
              <a:rPr lang="en-US" smtClean="0">
                <a:latin typeface="Times New Roman" pitchFamily="18" charset="0"/>
              </a:rPr>
              <a:pPr/>
              <a:t>11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E12A24F2-A774-4C7A-B56A-C2F16596BE80}" type="slidenum">
              <a:rPr lang="en-US" smtClean="0">
                <a:latin typeface="Times New Roman" pitchFamily="18" charset="0"/>
              </a:rPr>
              <a:pPr/>
              <a:t>12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E4F6F393-3F3F-4B90-8AF2-E9B17F157391}" type="slidenum">
              <a:rPr lang="en-US" smtClean="0">
                <a:latin typeface="Times New Roman" pitchFamily="18" charset="0"/>
              </a:rPr>
              <a:pPr/>
              <a:t>13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D02B0B75-4A45-4CB4-B428-747464F8160D}" type="slidenum">
              <a:rPr lang="en-US" smtClean="0">
                <a:latin typeface="Times New Roman" pitchFamily="18" charset="0"/>
              </a:rPr>
              <a:pPr/>
              <a:t>14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E66F0848-F3D1-45B4-889B-C312AD5BE34C}" type="slidenum">
              <a:rPr lang="en-US" smtClean="0">
                <a:latin typeface="Times New Roman" pitchFamily="18" charset="0"/>
              </a:rPr>
              <a:pPr/>
              <a:t>15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620F7804-D4D6-41F9-A311-C3F1D56D0A54}" type="slidenum">
              <a:rPr lang="en-US" smtClean="0">
                <a:latin typeface="Times New Roman" pitchFamily="18" charset="0"/>
              </a:rPr>
              <a:pPr/>
              <a:t>16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80422E39-54D4-4A1F-B24F-F83FB06E81B6}" type="slidenum">
              <a:rPr lang="en-US" smtClean="0">
                <a:latin typeface="Times New Roman" pitchFamily="18" charset="0"/>
              </a:rPr>
              <a:pPr/>
              <a:t>17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AD020649-A8C4-4887-AE6B-73A6B33A219D}" type="slidenum">
              <a:rPr lang="en-US" smtClean="0">
                <a:latin typeface="Times New Roman" pitchFamily="18" charset="0"/>
              </a:rPr>
              <a:pPr/>
              <a:t>18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AD020649-A8C4-4887-AE6B-73A6B33A219D}" type="slidenum">
              <a:rPr lang="en-US" smtClean="0">
                <a:latin typeface="Times New Roman" pitchFamily="18" charset="0"/>
              </a:rPr>
              <a:pPr/>
              <a:t>19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AD020649-A8C4-4887-AE6B-73A6B33A219D}" type="slidenum">
              <a:rPr lang="en-US" smtClean="0">
                <a:latin typeface="Times New Roman" pitchFamily="18" charset="0"/>
              </a:rPr>
              <a:pPr/>
              <a:t>20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AD020649-A8C4-4887-AE6B-73A6B33A219D}" type="slidenum">
              <a:rPr lang="en-US" smtClean="0">
                <a:latin typeface="Times New Roman" pitchFamily="18" charset="0"/>
              </a:rPr>
              <a:pPr/>
              <a:t>21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AD020649-A8C4-4887-AE6B-73A6B33A219D}" type="slidenum">
              <a:rPr lang="en-US" smtClean="0">
                <a:latin typeface="Times New Roman" pitchFamily="18" charset="0"/>
              </a:rPr>
              <a:pPr/>
              <a:t>22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E2076FB9-94F0-4FF4-8D1D-6D41D2E238CE}" type="slidenum">
              <a:rPr lang="en-US" smtClean="0">
                <a:latin typeface="Times New Roman" pitchFamily="18" charset="0"/>
              </a:rPr>
              <a:pPr/>
              <a:t>23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E2076FB9-94F0-4FF4-8D1D-6D41D2E238CE}" type="slidenum">
              <a:rPr lang="en-US" smtClean="0">
                <a:latin typeface="Times New Roman" pitchFamily="18" charset="0"/>
              </a:rPr>
              <a:pPr/>
              <a:t>24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E2076FB9-94F0-4FF4-8D1D-6D41D2E238CE}" type="slidenum">
              <a:rPr lang="en-US" smtClean="0">
                <a:latin typeface="Times New Roman" pitchFamily="18" charset="0"/>
              </a:rPr>
              <a:pPr/>
              <a:t>25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08C85E9C-316E-45AC-8540-86255B98A621}" type="slidenum">
              <a:rPr lang="en-US" smtClean="0">
                <a:latin typeface="Times New Roman" pitchFamily="18" charset="0"/>
              </a:rPr>
              <a:pPr/>
              <a:t>26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08C85E9C-316E-45AC-8540-86255B98A621}" type="slidenum">
              <a:rPr lang="en-US" smtClean="0">
                <a:latin typeface="Times New Roman" pitchFamily="18" charset="0"/>
              </a:rPr>
              <a:pPr/>
              <a:t>27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B46872E7-B748-4BF8-8570-A0133D9799D9}" type="slidenum">
              <a:rPr lang="en-US" smtClean="0">
                <a:latin typeface="Times New Roman" pitchFamily="18" charset="0"/>
              </a:rPr>
              <a:pPr/>
              <a:t>28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D72E0181-55AF-4984-9AFF-481318AA5186}" type="slidenum">
              <a:rPr lang="en-US" smtClean="0">
                <a:latin typeface="Times New Roman" pitchFamily="18" charset="0"/>
              </a:rPr>
              <a:pPr/>
              <a:t>29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D72E0181-55AF-4984-9AFF-481318AA5186}" type="slidenum">
              <a:rPr lang="en-US" smtClean="0">
                <a:latin typeface="Times New Roman" pitchFamily="18" charset="0"/>
              </a:rPr>
              <a:pPr/>
              <a:t>30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DA59E7FC-561F-46DC-9341-B3D9EED78991}" type="slidenum">
              <a:rPr lang="en-US" smtClean="0">
                <a:latin typeface="Times New Roman" pitchFamily="18" charset="0"/>
              </a:rPr>
              <a:pPr/>
              <a:t>31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B6D841C8-AEBE-4097-AF59-6E141A4ACD3C}" type="slidenum">
              <a:rPr lang="en-US" smtClean="0">
                <a:latin typeface="Times New Roman" pitchFamily="18" charset="0"/>
              </a:rPr>
              <a:pPr/>
              <a:t>32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B74729DE-9DEA-468B-BCBE-9D80F00BAFF6}" type="slidenum">
              <a:rPr lang="en-US" smtClean="0">
                <a:latin typeface="Times New Roman" pitchFamily="18" charset="0"/>
              </a:rPr>
              <a:pPr/>
              <a:t>33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611803E0-C2F5-4D61-97C8-0FF31754F4A0}" type="slidenum">
              <a:rPr lang="en-US" smtClean="0">
                <a:latin typeface="Times New Roman" pitchFamily="18" charset="0"/>
              </a:rPr>
              <a:pPr/>
              <a:t>34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782AF1AD-FA1E-4F80-92B6-372371B14B39}" type="slidenum">
              <a:rPr lang="en-US" smtClean="0">
                <a:latin typeface="Times New Roman" pitchFamily="18" charset="0"/>
              </a:rPr>
              <a:pPr/>
              <a:t>35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EF3C6614-E24A-44E2-9C61-4F37FED88F96}" type="slidenum">
              <a:rPr lang="en-US" smtClean="0">
                <a:latin typeface="Times New Roman" pitchFamily="18" charset="0"/>
              </a:rPr>
              <a:pPr/>
              <a:t>36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60A31B19-C1CE-49C5-A355-DFB97338336E}" type="slidenum">
              <a:rPr lang="en-US" smtClean="0">
                <a:latin typeface="Times New Roman" pitchFamily="18" charset="0"/>
              </a:rPr>
              <a:pPr/>
              <a:t>37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6F1111B2-12CB-456D-AC38-B67B5818880B}" type="slidenum">
              <a:rPr lang="en-US" smtClean="0">
                <a:latin typeface="Times New Roman" pitchFamily="18" charset="0"/>
              </a:rPr>
              <a:pPr/>
              <a:t>38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2EFD32C5-C805-4E56-B45D-3ECF49FEFF19}" type="slidenum">
              <a:rPr lang="en-US" smtClean="0">
                <a:latin typeface="Times New Roman" pitchFamily="18" charset="0"/>
              </a:rPr>
              <a:pPr/>
              <a:t>39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0C967769-ECCF-4FD7-94E4-38A3623ED9FE}" type="slidenum">
              <a:rPr lang="en-US" smtClean="0">
                <a:latin typeface="Times New Roman" pitchFamily="18" charset="0"/>
              </a:rPr>
              <a:pPr/>
              <a:t>40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29577" indent="-280607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2242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71396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20367" indent="-224485" defTabSz="91353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469337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1830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36727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16248" indent="-224485" algn="l" defTabSz="913530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1D87110D-3AFF-4935-879F-B6A0C0E8FCA6}" type="slidenum">
              <a:rPr lang="en-US" smtClean="0">
                <a:latin typeface="Times New Roman" pitchFamily="18" charset="0"/>
              </a:rPr>
              <a:pPr/>
              <a:t>41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1752600"/>
            <a:ext cx="7620000" cy="2286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Lecture </a:t>
            </a:r>
            <a:r>
              <a:rPr lang="en-US" dirty="0" smtClean="0"/>
              <a:t>6</a:t>
            </a:r>
            <a:br>
              <a:rPr lang="en-US" dirty="0" smtClean="0"/>
            </a:br>
            <a:r>
              <a:rPr lang="en-US" dirty="0" smtClean="0"/>
              <a:t>Deadlock</a:t>
            </a:r>
            <a:endParaRPr lang="en-US" dirty="0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29F6D8C0-F707-4140-844E-C14BAF280A2A}" type="slidenum">
              <a:rPr lang="en-US" smtClean="0">
                <a:solidFill>
                  <a:srgbClr val="FFFFFF"/>
                </a:solidFill>
              </a:rPr>
              <a:pPr/>
              <a:t>1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23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61925"/>
            <a:ext cx="7467600" cy="74771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Deadlock and Starvation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65125" y="1233488"/>
            <a:ext cx="8670925" cy="50863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tabLst>
                <a:tab pos="1887538" algn="ctr"/>
                <a:tab pos="4572000" algn="ctr"/>
              </a:tabLst>
            </a:pPr>
            <a:r>
              <a:rPr lang="en-US" sz="2000" i="1" smtClean="0"/>
              <a:t>		</a:t>
            </a:r>
            <a:r>
              <a:rPr lang="en-US" sz="2000" smtClean="0"/>
              <a:t>Let </a:t>
            </a:r>
            <a:r>
              <a:rPr lang="en-US" sz="2000" smtClean="0">
                <a:solidFill>
                  <a:srgbClr val="0000FF"/>
                </a:solidFill>
              </a:rPr>
              <a:t>S</a:t>
            </a:r>
            <a:r>
              <a:rPr lang="en-US" sz="2000" smtClean="0"/>
              <a:t> and </a:t>
            </a:r>
            <a:r>
              <a:rPr lang="en-US" sz="2000" smtClean="0">
                <a:solidFill>
                  <a:srgbClr val="0000FF"/>
                </a:solidFill>
              </a:rPr>
              <a:t>Q</a:t>
            </a:r>
            <a:r>
              <a:rPr lang="en-US" sz="2000" smtClean="0"/>
              <a:t> be two semaphores initialized to 1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tabLst>
                <a:tab pos="1887538" algn="ctr"/>
                <a:tab pos="4572000" algn="ctr"/>
              </a:tabLst>
            </a:pPr>
            <a:r>
              <a:rPr lang="en-US" sz="2000" i="1" smtClean="0"/>
              <a:t>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tabLst>
                <a:tab pos="1887538" algn="ctr"/>
                <a:tab pos="4572000" algn="ctr"/>
              </a:tabLst>
            </a:pPr>
            <a:r>
              <a:rPr lang="en-US" sz="2000" i="1" smtClean="0"/>
              <a:t>		       </a:t>
            </a:r>
            <a:r>
              <a:rPr lang="en-US" sz="2000" i="1" smtClean="0">
                <a:solidFill>
                  <a:srgbClr val="0000FF"/>
                </a:solidFill>
              </a:rPr>
              <a:t>P</a:t>
            </a:r>
            <a:r>
              <a:rPr lang="en-US" sz="2000" baseline="-25000" smtClean="0">
                <a:solidFill>
                  <a:srgbClr val="0000FF"/>
                </a:solidFill>
              </a:rPr>
              <a:t>0</a:t>
            </a:r>
            <a:r>
              <a:rPr lang="en-US" sz="2000" smtClean="0">
                <a:solidFill>
                  <a:srgbClr val="0000FF"/>
                </a:solidFill>
              </a:rPr>
              <a:t>	                            </a:t>
            </a:r>
            <a:r>
              <a:rPr lang="en-US" sz="2000" i="1" smtClean="0">
                <a:solidFill>
                  <a:srgbClr val="0000FF"/>
                </a:solidFill>
              </a:rPr>
              <a:t>P</a:t>
            </a:r>
            <a:r>
              <a:rPr lang="en-US" sz="2000" baseline="-25000" smtClean="0">
                <a:solidFill>
                  <a:srgbClr val="0000FF"/>
                </a:solidFill>
              </a:rPr>
              <a:t>1</a:t>
            </a:r>
          </a:p>
          <a:p>
            <a:pPr eaLnBrk="1" hangingPunct="1">
              <a:lnSpc>
                <a:spcPct val="90000"/>
              </a:lnSpc>
              <a:buFont typeface="Monotype Sorts" charset="2"/>
              <a:buNone/>
              <a:tabLst>
                <a:tab pos="1887538" algn="ctr"/>
                <a:tab pos="4572000" algn="ctr"/>
              </a:tabLst>
            </a:pPr>
            <a:r>
              <a:rPr lang="en-US" sz="2000" smtClean="0">
                <a:solidFill>
                  <a:srgbClr val="0000FF"/>
                </a:solidFill>
              </a:rPr>
              <a:t>		     wait (S); 	                                   wait (Q);</a:t>
            </a:r>
          </a:p>
          <a:p>
            <a:pPr eaLnBrk="1" hangingPunct="1">
              <a:lnSpc>
                <a:spcPct val="90000"/>
              </a:lnSpc>
              <a:buFont typeface="Monotype Sorts" charset="2"/>
              <a:buNone/>
              <a:tabLst>
                <a:tab pos="1887538" algn="ctr"/>
                <a:tab pos="4572000" algn="ctr"/>
              </a:tabLst>
            </a:pPr>
            <a:r>
              <a:rPr lang="en-US" sz="2000" smtClean="0">
                <a:solidFill>
                  <a:srgbClr val="0000FF"/>
                </a:solidFill>
              </a:rPr>
              <a:t>		      wait (Q); 	                                     wait (S);</a:t>
            </a:r>
          </a:p>
          <a:p>
            <a:pPr eaLnBrk="1" hangingPunct="1">
              <a:lnSpc>
                <a:spcPct val="90000"/>
              </a:lnSpc>
              <a:buFont typeface="Monotype Sorts" charset="2"/>
              <a:buNone/>
              <a:tabLst>
                <a:tab pos="1887538" algn="ctr"/>
                <a:tab pos="4572000" algn="ctr"/>
              </a:tabLst>
            </a:pPr>
            <a:r>
              <a:rPr lang="en-US" sz="2000" smtClean="0">
                <a:solidFill>
                  <a:srgbClr val="0000FF"/>
                </a:solidFill>
              </a:rPr>
              <a:t>		. 		.</a:t>
            </a:r>
          </a:p>
          <a:p>
            <a:pPr eaLnBrk="1" hangingPunct="1">
              <a:lnSpc>
                <a:spcPct val="90000"/>
              </a:lnSpc>
              <a:buFont typeface="Monotype Sorts" charset="2"/>
              <a:buNone/>
              <a:tabLst>
                <a:tab pos="1887538" algn="ctr"/>
                <a:tab pos="4572000" algn="ctr"/>
              </a:tabLst>
            </a:pPr>
            <a:r>
              <a:rPr lang="en-US" sz="2000" smtClean="0">
                <a:solidFill>
                  <a:srgbClr val="0000FF"/>
                </a:solidFill>
              </a:rPr>
              <a:t>		. 		.</a:t>
            </a:r>
          </a:p>
          <a:p>
            <a:pPr eaLnBrk="1" hangingPunct="1">
              <a:lnSpc>
                <a:spcPct val="90000"/>
              </a:lnSpc>
              <a:buFont typeface="Monotype Sorts" charset="2"/>
              <a:buNone/>
              <a:tabLst>
                <a:tab pos="1887538" algn="ctr"/>
                <a:tab pos="4572000" algn="ctr"/>
              </a:tabLst>
            </a:pPr>
            <a:r>
              <a:rPr lang="en-US" sz="2000" smtClean="0">
                <a:solidFill>
                  <a:srgbClr val="0000FF"/>
                </a:solidFill>
              </a:rPr>
              <a:t>		. 		.</a:t>
            </a:r>
          </a:p>
          <a:p>
            <a:pPr eaLnBrk="1" hangingPunct="1">
              <a:lnSpc>
                <a:spcPct val="90000"/>
              </a:lnSpc>
              <a:buFont typeface="Monotype Sorts" charset="2"/>
              <a:buNone/>
              <a:tabLst>
                <a:tab pos="1887538" algn="ctr"/>
                <a:tab pos="4572000" algn="ctr"/>
              </a:tabLst>
            </a:pPr>
            <a:r>
              <a:rPr lang="en-US" sz="2000" smtClean="0">
                <a:solidFill>
                  <a:srgbClr val="0000FF"/>
                </a:solidFill>
              </a:rPr>
              <a:t>		      signal  (S); 	                                  signal (Q);</a:t>
            </a:r>
          </a:p>
          <a:p>
            <a:pPr eaLnBrk="1" hangingPunct="1">
              <a:lnSpc>
                <a:spcPct val="90000"/>
              </a:lnSpc>
              <a:buFont typeface="Monotype Sorts" charset="2"/>
              <a:buNone/>
              <a:tabLst>
                <a:tab pos="1887538" algn="ctr"/>
                <a:tab pos="4572000" algn="ctr"/>
              </a:tabLst>
            </a:pPr>
            <a:r>
              <a:rPr lang="en-US" sz="2000" smtClean="0">
                <a:solidFill>
                  <a:srgbClr val="0000FF"/>
                </a:solidFill>
              </a:rPr>
              <a:t>		      signal (Q); 	                                   signal (S);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1B5F38C4-581D-4179-96F5-0E777FCC376A}" type="slidenum">
              <a:rPr lang="en-US" smtClean="0">
                <a:solidFill>
                  <a:srgbClr val="FFFFFF"/>
                </a:solidFill>
              </a:rPr>
              <a:pPr/>
              <a:t>2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204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61925"/>
            <a:ext cx="7467600" cy="74771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Deadlock and Starvation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65125" y="1233488"/>
            <a:ext cx="8670925" cy="50863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tabLst>
                <a:tab pos="1887538" algn="ctr"/>
                <a:tab pos="4572000" algn="ctr"/>
              </a:tabLst>
            </a:pPr>
            <a:r>
              <a:rPr lang="en-US" sz="3600" smtClean="0">
                <a:solidFill>
                  <a:srgbClr val="3366FF"/>
                </a:solidFill>
              </a:rPr>
              <a:t>Deadlock </a:t>
            </a:r>
            <a:r>
              <a:rPr lang="en-US" sz="3600" smtClean="0"/>
              <a:t>– two or more processes are waiting indefinitely for an event that can be caused by only one of the waiting processes</a:t>
            </a:r>
          </a:p>
          <a:p>
            <a:pPr eaLnBrk="1" hangingPunct="1">
              <a:lnSpc>
                <a:spcPct val="90000"/>
              </a:lnSpc>
              <a:tabLst>
                <a:tab pos="1887538" algn="ctr"/>
                <a:tab pos="4572000" algn="ctr"/>
              </a:tabLst>
            </a:pPr>
            <a:r>
              <a:rPr lang="en-US" sz="3600" smtClean="0">
                <a:solidFill>
                  <a:srgbClr val="3366FF"/>
                </a:solidFill>
                <a:sym typeface="MT Extra" pitchFamily="18" charset="2"/>
              </a:rPr>
              <a:t>Starvation </a:t>
            </a:r>
            <a:r>
              <a:rPr lang="en-US" sz="3600" smtClean="0">
                <a:solidFill>
                  <a:srgbClr val="3366FF"/>
                </a:solidFill>
              </a:rPr>
              <a:t> </a:t>
            </a:r>
            <a:r>
              <a:rPr lang="en-US" sz="3600" smtClean="0"/>
              <a:t>– indefinite blocking.  A process may never be removed from the semaphore queue in which it is suspended   …. If LIFO</a:t>
            </a: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3CA29DD0-E437-42BA-9655-65E3C660AC2F}" type="slidenum">
              <a:rPr lang="en-US" smtClean="0">
                <a:solidFill>
                  <a:srgbClr val="FFFFFF"/>
                </a:solidFill>
              </a:rPr>
              <a:pPr/>
              <a:t>3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888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2286000"/>
            <a:ext cx="6172200" cy="18938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Deadlocks</a:t>
            </a:r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6C37FC02-CF76-4B71-93B6-4802CB56A108}" type="slidenum">
              <a:rPr lang="en-US" smtClean="0">
                <a:solidFill>
                  <a:srgbClr val="FFFFFF"/>
                </a:solidFill>
              </a:rPr>
              <a:pPr/>
              <a:t>4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514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The Deadlock Problem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06450" y="1233488"/>
            <a:ext cx="7756525" cy="4445000"/>
          </a:xfrm>
        </p:spPr>
        <p:txBody>
          <a:bodyPr>
            <a:noAutofit/>
          </a:bodyPr>
          <a:lstStyle/>
          <a:p>
            <a:pPr algn="just"/>
            <a:r>
              <a:rPr lang="en-US" sz="2400" dirty="0"/>
              <a:t>A </a:t>
            </a:r>
            <a:r>
              <a:rPr lang="en-US" sz="2400" dirty="0" smtClean="0"/>
              <a:t>process </a:t>
            </a:r>
            <a:r>
              <a:rPr lang="en-GB" sz="2400" dirty="0" smtClean="0"/>
              <a:t>must </a:t>
            </a:r>
            <a:r>
              <a:rPr lang="en-GB" sz="2400" dirty="0"/>
              <a:t>request a resource before using it and must release the </a:t>
            </a:r>
            <a:r>
              <a:rPr lang="en-US" sz="2400" dirty="0" smtClean="0"/>
              <a:t>resource </a:t>
            </a:r>
            <a:r>
              <a:rPr lang="en-US" sz="2400" dirty="0"/>
              <a:t>after using it. </a:t>
            </a:r>
            <a:endParaRPr lang="en-US" sz="2400" dirty="0" smtClean="0"/>
          </a:p>
          <a:p>
            <a:pPr algn="just"/>
            <a:r>
              <a:rPr lang="en-GB" sz="2400" dirty="0"/>
              <a:t>A process may request as many resources as it requires </a:t>
            </a:r>
            <a:r>
              <a:rPr lang="en-US" sz="2400" dirty="0" smtClean="0"/>
              <a:t>to carry </a:t>
            </a:r>
            <a:r>
              <a:rPr lang="en-GB" sz="2400" dirty="0" smtClean="0"/>
              <a:t>out </a:t>
            </a:r>
            <a:r>
              <a:rPr lang="en-GB" sz="2400" dirty="0"/>
              <a:t>its designated task. </a:t>
            </a:r>
            <a:endParaRPr lang="en-GB" sz="2400" dirty="0" smtClean="0"/>
          </a:p>
          <a:p>
            <a:pPr algn="just"/>
            <a:r>
              <a:rPr lang="en-GB" sz="2400" dirty="0" smtClean="0"/>
              <a:t>The </a:t>
            </a:r>
            <a:r>
              <a:rPr lang="en-GB" sz="2400" dirty="0"/>
              <a:t>number of resources </a:t>
            </a:r>
            <a:r>
              <a:rPr lang="en-GB" sz="2400" dirty="0" smtClean="0"/>
              <a:t>requested may </a:t>
            </a:r>
            <a:r>
              <a:rPr lang="en-GB" sz="2400" dirty="0"/>
              <a:t>not exceed the total number of resources available in the </a:t>
            </a:r>
            <a:r>
              <a:rPr lang="en-GB" sz="2400" dirty="0" smtClean="0"/>
              <a:t>system.</a:t>
            </a:r>
            <a:endParaRPr lang="en-US" sz="2400" dirty="0" smtClean="0"/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en-US" sz="2400" dirty="0" smtClean="0"/>
              <a:t>A set of blocked processes each holding a resource (memory space, CPU, files, printer or I/O devices) and waiting to acquire a resource held by another process in the set.</a:t>
            </a: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50A4B8FA-85AB-4E74-81B6-9E2820351210}" type="slidenum">
              <a:rPr lang="en-US" smtClean="0">
                <a:solidFill>
                  <a:srgbClr val="FFFFFF"/>
                </a:solidFill>
              </a:rPr>
              <a:pPr/>
              <a:t>5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275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The Deadlock Problem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06450" y="1233488"/>
            <a:ext cx="7756525" cy="4445000"/>
          </a:xfrm>
        </p:spPr>
        <p:txBody>
          <a:bodyPr>
            <a:noAutofit/>
          </a:bodyPr>
          <a:lstStyle/>
          <a:p>
            <a:pPr algn="just"/>
            <a:r>
              <a:rPr lang="en-GB" sz="2400" dirty="0" smtClean="0"/>
              <a:t>Under </a:t>
            </a:r>
            <a:r>
              <a:rPr lang="en-GB" sz="2400" dirty="0"/>
              <a:t>the normal mode of operation, a process may utilize a resource in </a:t>
            </a:r>
            <a:r>
              <a:rPr lang="en-US" sz="2400" dirty="0" smtClean="0"/>
              <a:t>only </a:t>
            </a:r>
            <a:r>
              <a:rPr lang="en-US" sz="2400" dirty="0"/>
              <a:t>the following sequence: </a:t>
            </a:r>
          </a:p>
          <a:p>
            <a:pPr algn="just"/>
            <a:r>
              <a:rPr lang="en-GB" sz="2400" b="1" dirty="0"/>
              <a:t>Request</a:t>
            </a:r>
            <a:r>
              <a:rPr lang="en-GB" sz="2400" dirty="0"/>
              <a:t>. The process requests the resource. If the request cannot </a:t>
            </a:r>
            <a:r>
              <a:rPr lang="en-GB" sz="2400" dirty="0" smtClean="0"/>
              <a:t>be granted </a:t>
            </a:r>
            <a:r>
              <a:rPr lang="en-GB" sz="2400" dirty="0"/>
              <a:t>immediately (for example, if the resource is being used by </a:t>
            </a:r>
            <a:r>
              <a:rPr lang="en-GB" sz="2400" dirty="0" smtClean="0"/>
              <a:t>another process</a:t>
            </a:r>
            <a:r>
              <a:rPr lang="en-GB" sz="2400" dirty="0"/>
              <a:t>), then the requesting process must wait until it can acquire </a:t>
            </a:r>
            <a:r>
              <a:rPr lang="en-GB" sz="2400" dirty="0" smtClean="0"/>
              <a:t>the </a:t>
            </a:r>
            <a:r>
              <a:rPr lang="en-US" sz="2400" dirty="0" smtClean="0"/>
              <a:t>resource</a:t>
            </a:r>
            <a:r>
              <a:rPr lang="en-US" sz="2400" dirty="0"/>
              <a:t>. </a:t>
            </a:r>
            <a:endParaRPr lang="en-US" sz="2400" dirty="0" smtClean="0"/>
          </a:p>
          <a:p>
            <a:pPr algn="just"/>
            <a:r>
              <a:rPr lang="en-US" sz="2400" b="1" dirty="0"/>
              <a:t>Use</a:t>
            </a:r>
            <a:r>
              <a:rPr lang="en-US" sz="2400" dirty="0"/>
              <a:t>: The process </a:t>
            </a:r>
            <a:r>
              <a:rPr lang="en-GB" sz="2400" dirty="0"/>
              <a:t>can operate on the resource (for example, if the resource is a printer, the </a:t>
            </a:r>
            <a:r>
              <a:rPr lang="en-GB" sz="2400" dirty="0" smtClean="0"/>
              <a:t>process can </a:t>
            </a:r>
            <a:r>
              <a:rPr lang="en-GB" sz="2400" dirty="0"/>
              <a:t>print on the printer). </a:t>
            </a:r>
          </a:p>
          <a:p>
            <a:pPr algn="just"/>
            <a:r>
              <a:rPr lang="en-GB" sz="2400" b="1" dirty="0"/>
              <a:t>Release</a:t>
            </a:r>
            <a:r>
              <a:rPr lang="en-GB" sz="2400" dirty="0"/>
              <a:t>: The process releases the resource. </a:t>
            </a:r>
          </a:p>
          <a:p>
            <a:pPr algn="just"/>
            <a:endParaRPr lang="en-US" sz="2400" dirty="0"/>
          </a:p>
          <a:p>
            <a:pPr algn="just"/>
            <a:endParaRPr lang="en-US" sz="2400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50A4B8FA-85AB-4E74-81B6-9E2820351210}" type="slidenum">
              <a:rPr lang="en-US" smtClean="0">
                <a:solidFill>
                  <a:srgbClr val="FFFFFF"/>
                </a:solidFill>
              </a:rPr>
              <a:pPr/>
              <a:t>6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69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The Deadlock Problem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06450" y="1233488"/>
            <a:ext cx="7756525" cy="4445000"/>
          </a:xfrm>
        </p:spPr>
        <p:txBody>
          <a:bodyPr>
            <a:noAutofit/>
          </a:bodyPr>
          <a:lstStyle/>
          <a:p>
            <a:pPr algn="just"/>
            <a:r>
              <a:rPr lang="en-US" sz="2400" dirty="0" smtClean="0"/>
              <a:t>A </a:t>
            </a:r>
            <a:r>
              <a:rPr lang="en-GB" sz="2400" dirty="0" smtClean="0"/>
              <a:t>set </a:t>
            </a:r>
            <a:r>
              <a:rPr lang="en-GB" sz="2400" dirty="0"/>
              <a:t>of processes is in a deadlocked state when every process in the set </a:t>
            </a:r>
            <a:r>
              <a:rPr lang="en-GB" sz="2400" dirty="0" smtClean="0"/>
              <a:t>is waiting </a:t>
            </a:r>
            <a:r>
              <a:rPr lang="en-GB" sz="2400" dirty="0"/>
              <a:t>for an event </a:t>
            </a:r>
            <a:r>
              <a:rPr lang="en-GB" sz="2400" dirty="0" smtClean="0"/>
              <a:t>(</a:t>
            </a:r>
            <a:r>
              <a:rPr lang="en-US" sz="2400" dirty="0"/>
              <a:t>resource acquisition</a:t>
            </a:r>
            <a:r>
              <a:rPr lang="en-GB" sz="2400" dirty="0" smtClean="0"/>
              <a:t>) that </a:t>
            </a:r>
            <a:r>
              <a:rPr lang="en-GB" sz="2400" dirty="0"/>
              <a:t>can be caused only by another process in the </a:t>
            </a:r>
            <a:r>
              <a:rPr lang="en-GB" sz="2400" dirty="0" smtClean="0"/>
              <a:t>set.</a:t>
            </a:r>
          </a:p>
          <a:p>
            <a:pPr marL="274320" indent="-274320">
              <a:buSzPct val="85000"/>
              <a:buFont typeface="Wingdings"/>
              <a:buChar char=""/>
              <a:defRPr/>
            </a:pPr>
            <a:r>
              <a:rPr lang="en-US" sz="2400" dirty="0"/>
              <a:t>Example </a:t>
            </a:r>
          </a:p>
          <a:p>
            <a:pPr marL="640080" lvl="1" indent="-274320">
              <a:buFont typeface="Wingdings 2"/>
              <a:buChar char=""/>
              <a:defRPr/>
            </a:pPr>
            <a:r>
              <a:rPr lang="en-US" sz="2400" dirty="0"/>
              <a:t>System has 2 disk drives</a:t>
            </a:r>
          </a:p>
          <a:p>
            <a:pPr marL="640080" lvl="1" indent="-274320">
              <a:buFont typeface="Wingdings 2"/>
              <a:buChar char=""/>
              <a:defRPr/>
            </a:pPr>
            <a:r>
              <a:rPr lang="en-US" sz="2400" i="1" dirty="0"/>
              <a:t>P</a:t>
            </a:r>
            <a:r>
              <a:rPr lang="en-US" sz="2400" baseline="-25000" dirty="0"/>
              <a:t>1</a:t>
            </a:r>
            <a:r>
              <a:rPr lang="en-US" sz="2400" dirty="0"/>
              <a:t> and </a:t>
            </a:r>
            <a:r>
              <a:rPr lang="en-US" sz="2400" i="1" dirty="0"/>
              <a:t>P</a:t>
            </a:r>
            <a:r>
              <a:rPr lang="en-US" sz="2400" baseline="-25000" dirty="0"/>
              <a:t>2</a:t>
            </a:r>
            <a:r>
              <a:rPr lang="en-US" sz="2400" dirty="0"/>
              <a:t> each hold one disk drive and each needs another </a:t>
            </a:r>
            <a:r>
              <a:rPr lang="en-US" sz="2400" dirty="0" smtClean="0"/>
              <a:t>one.</a:t>
            </a:r>
          </a:p>
          <a:p>
            <a:pPr marL="640080" lvl="1" indent="-274320">
              <a:buFont typeface="Wingdings 2"/>
              <a:buChar char=""/>
              <a:defRPr/>
            </a:pPr>
            <a:r>
              <a:rPr lang="en-US" sz="2400" dirty="0" smtClean="0"/>
              <a:t>semaphores </a:t>
            </a:r>
            <a:r>
              <a:rPr lang="en-US" sz="2400" dirty="0"/>
              <a:t>A and B, initialized to </a:t>
            </a:r>
            <a:r>
              <a:rPr lang="en-US" sz="2400" dirty="0" smtClean="0"/>
              <a:t>1</a:t>
            </a:r>
          </a:p>
          <a:p>
            <a:pPr marL="640080" lvl="1" indent="-274320">
              <a:buFont typeface="Wingdings 2"/>
              <a:buChar char=""/>
              <a:defRPr/>
            </a:pPr>
            <a:r>
              <a:rPr lang="en-US" sz="2400" dirty="0" smtClean="0"/>
              <a:t>    </a:t>
            </a:r>
            <a:r>
              <a:rPr lang="en-US" sz="2400" dirty="0"/>
              <a:t>P0		   </a:t>
            </a:r>
            <a:r>
              <a:rPr lang="en-US" sz="2400" dirty="0" smtClean="0"/>
              <a:t>P1</a:t>
            </a:r>
          </a:p>
          <a:p>
            <a:pPr marL="365760" lvl="1" indent="0">
              <a:buNone/>
              <a:defRPr/>
            </a:pPr>
            <a:r>
              <a:rPr lang="en-US" sz="2400" dirty="0" smtClean="0"/>
              <a:t>     wait (A);		wait(B)</a:t>
            </a:r>
          </a:p>
          <a:p>
            <a:pPr marL="365760" lvl="1" indent="0">
              <a:buNone/>
              <a:defRPr/>
            </a:pPr>
            <a:r>
              <a:rPr lang="en-US" sz="2400" dirty="0" smtClean="0"/>
              <a:t>     wait </a:t>
            </a:r>
            <a:r>
              <a:rPr lang="en-US" sz="2400" dirty="0"/>
              <a:t>(B);		wait(A</a:t>
            </a:r>
            <a:r>
              <a:rPr lang="en-US" dirty="0">
                <a:solidFill>
                  <a:srgbClr val="0000FF"/>
                </a:solidFill>
              </a:rPr>
              <a:t>)</a:t>
            </a:r>
          </a:p>
          <a:p>
            <a:pPr marL="640080" lvl="1" indent="-274320">
              <a:buFont typeface="Wingdings 2"/>
              <a:buChar char=""/>
              <a:defRPr/>
            </a:pPr>
            <a:endParaRPr lang="en-US" sz="2400" dirty="0" smtClean="0"/>
          </a:p>
          <a:p>
            <a:pPr marL="640080" lvl="1" indent="-274320">
              <a:buFont typeface="Wingdings 2"/>
              <a:buChar char=""/>
              <a:defRPr/>
            </a:pPr>
            <a:endParaRPr lang="en-US" sz="2400" dirty="0"/>
          </a:p>
          <a:p>
            <a:pPr algn="just"/>
            <a:endParaRPr lang="en-GB" sz="2400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50A4B8FA-85AB-4E74-81B6-9E2820351210}" type="slidenum">
              <a:rPr lang="en-US" smtClean="0">
                <a:solidFill>
                  <a:srgbClr val="FFFFFF"/>
                </a:solidFill>
              </a:rPr>
              <a:pPr/>
              <a:t>7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561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Bridge Crossing Example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795337" y="3341688"/>
            <a:ext cx="7586663" cy="2590800"/>
          </a:xfrm>
        </p:spPr>
        <p:txBody>
          <a:bodyPr>
            <a:normAutofit fontScale="700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en-US" dirty="0" smtClean="0"/>
              <a:t>Traffic only in one direction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en-US" dirty="0" smtClean="0"/>
              <a:t>Each section of a bridge can be viewed as a resource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en-US" dirty="0" smtClean="0"/>
              <a:t>If a deadlock occurs, it can be resolved if one car backs up (preempt resources and rollback)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en-US" dirty="0" smtClean="0"/>
              <a:t>Several cars may have to be backed up if a deadlock occurs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en-US" dirty="0" smtClean="0"/>
              <a:t>Starvation is possible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en-US" dirty="0" smtClean="0"/>
              <a:t>Note – Most OSes do not prevent nor deal with deadlocks</a:t>
            </a:r>
          </a:p>
        </p:txBody>
      </p:sp>
      <p:grpSp>
        <p:nvGrpSpPr>
          <p:cNvPr id="10244" name="Group 35"/>
          <p:cNvGrpSpPr>
            <a:grpSpLocks/>
          </p:cNvGrpSpPr>
          <p:nvPr/>
        </p:nvGrpSpPr>
        <p:grpSpPr bwMode="auto">
          <a:xfrm>
            <a:off x="1266825" y="1600200"/>
            <a:ext cx="6276975" cy="1371600"/>
            <a:chOff x="798" y="1008"/>
            <a:chExt cx="3954" cy="864"/>
          </a:xfrm>
        </p:grpSpPr>
        <p:grpSp>
          <p:nvGrpSpPr>
            <p:cNvPr id="10246" name="Group 11"/>
            <p:cNvGrpSpPr>
              <a:grpSpLocks/>
            </p:cNvGrpSpPr>
            <p:nvPr/>
          </p:nvGrpSpPr>
          <p:grpSpPr bwMode="auto">
            <a:xfrm>
              <a:off x="816" y="1008"/>
              <a:ext cx="3936" cy="240"/>
              <a:chOff x="672" y="1008"/>
              <a:chExt cx="3936" cy="240"/>
            </a:xfrm>
          </p:grpSpPr>
          <p:sp>
            <p:nvSpPr>
              <p:cNvPr id="10270" name="Line 6"/>
              <p:cNvSpPr>
                <a:spLocks noChangeShapeType="1"/>
              </p:cNvSpPr>
              <p:nvPr/>
            </p:nvSpPr>
            <p:spPr bwMode="auto">
              <a:xfrm>
                <a:off x="672" y="1008"/>
                <a:ext cx="115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ar-EG"/>
              </a:p>
            </p:txBody>
          </p:sp>
          <p:sp>
            <p:nvSpPr>
              <p:cNvPr id="10271" name="Line 7"/>
              <p:cNvSpPr>
                <a:spLocks noChangeShapeType="1"/>
              </p:cNvSpPr>
              <p:nvPr/>
            </p:nvSpPr>
            <p:spPr bwMode="auto">
              <a:xfrm>
                <a:off x="1824" y="1008"/>
                <a:ext cx="384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ar-EG"/>
              </a:p>
            </p:txBody>
          </p:sp>
          <p:sp>
            <p:nvSpPr>
              <p:cNvPr id="10272" name="Line 8"/>
              <p:cNvSpPr>
                <a:spLocks noChangeShapeType="1"/>
              </p:cNvSpPr>
              <p:nvPr/>
            </p:nvSpPr>
            <p:spPr bwMode="auto">
              <a:xfrm>
                <a:off x="2208" y="1248"/>
                <a:ext cx="86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ar-EG"/>
              </a:p>
            </p:txBody>
          </p:sp>
          <p:sp>
            <p:nvSpPr>
              <p:cNvPr id="10273" name="Line 9"/>
              <p:cNvSpPr>
                <a:spLocks noChangeShapeType="1"/>
              </p:cNvSpPr>
              <p:nvPr/>
            </p:nvSpPr>
            <p:spPr bwMode="auto">
              <a:xfrm flipV="1">
                <a:off x="3072" y="1026"/>
                <a:ext cx="384" cy="22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ar-EG"/>
              </a:p>
            </p:txBody>
          </p:sp>
          <p:sp>
            <p:nvSpPr>
              <p:cNvPr id="10274" name="Line 10"/>
              <p:cNvSpPr>
                <a:spLocks noChangeShapeType="1"/>
              </p:cNvSpPr>
              <p:nvPr/>
            </p:nvSpPr>
            <p:spPr bwMode="auto">
              <a:xfrm>
                <a:off x="3456" y="1020"/>
                <a:ext cx="115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ar-EG"/>
              </a:p>
            </p:txBody>
          </p:sp>
        </p:grpSp>
        <p:grpSp>
          <p:nvGrpSpPr>
            <p:cNvPr id="10247" name="Group 12"/>
            <p:cNvGrpSpPr>
              <a:grpSpLocks/>
            </p:cNvGrpSpPr>
            <p:nvPr/>
          </p:nvGrpSpPr>
          <p:grpSpPr bwMode="auto">
            <a:xfrm flipV="1">
              <a:off x="816" y="1632"/>
              <a:ext cx="3936" cy="240"/>
              <a:chOff x="672" y="1008"/>
              <a:chExt cx="3936" cy="240"/>
            </a:xfrm>
          </p:grpSpPr>
          <p:sp>
            <p:nvSpPr>
              <p:cNvPr id="10265" name="Line 13"/>
              <p:cNvSpPr>
                <a:spLocks noChangeShapeType="1"/>
              </p:cNvSpPr>
              <p:nvPr/>
            </p:nvSpPr>
            <p:spPr bwMode="auto">
              <a:xfrm>
                <a:off x="672" y="1008"/>
                <a:ext cx="115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ar-EG"/>
              </a:p>
            </p:txBody>
          </p:sp>
          <p:sp>
            <p:nvSpPr>
              <p:cNvPr id="10266" name="Line 14"/>
              <p:cNvSpPr>
                <a:spLocks noChangeShapeType="1"/>
              </p:cNvSpPr>
              <p:nvPr/>
            </p:nvSpPr>
            <p:spPr bwMode="auto">
              <a:xfrm>
                <a:off x="1824" y="1008"/>
                <a:ext cx="384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ar-EG"/>
              </a:p>
            </p:txBody>
          </p:sp>
          <p:sp>
            <p:nvSpPr>
              <p:cNvPr id="10267" name="Line 15"/>
              <p:cNvSpPr>
                <a:spLocks noChangeShapeType="1"/>
              </p:cNvSpPr>
              <p:nvPr/>
            </p:nvSpPr>
            <p:spPr bwMode="auto">
              <a:xfrm>
                <a:off x="2208" y="1248"/>
                <a:ext cx="86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ar-EG"/>
              </a:p>
            </p:txBody>
          </p:sp>
          <p:sp>
            <p:nvSpPr>
              <p:cNvPr id="10268" name="Line 16"/>
              <p:cNvSpPr>
                <a:spLocks noChangeShapeType="1"/>
              </p:cNvSpPr>
              <p:nvPr/>
            </p:nvSpPr>
            <p:spPr bwMode="auto">
              <a:xfrm flipV="1">
                <a:off x="3072" y="1026"/>
                <a:ext cx="384" cy="22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ar-EG"/>
              </a:p>
            </p:txBody>
          </p:sp>
          <p:sp>
            <p:nvSpPr>
              <p:cNvPr id="10269" name="Line 17"/>
              <p:cNvSpPr>
                <a:spLocks noChangeShapeType="1"/>
              </p:cNvSpPr>
              <p:nvPr/>
            </p:nvSpPr>
            <p:spPr bwMode="auto">
              <a:xfrm>
                <a:off x="3456" y="1020"/>
                <a:ext cx="115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ar-EG"/>
              </a:p>
            </p:txBody>
          </p:sp>
        </p:grpSp>
        <p:grpSp>
          <p:nvGrpSpPr>
            <p:cNvPr id="10248" name="Group 22"/>
            <p:cNvGrpSpPr>
              <a:grpSpLocks/>
            </p:cNvGrpSpPr>
            <p:nvPr/>
          </p:nvGrpSpPr>
          <p:grpSpPr bwMode="auto">
            <a:xfrm>
              <a:off x="1512" y="1614"/>
              <a:ext cx="288" cy="162"/>
              <a:chOff x="1056" y="1614"/>
              <a:chExt cx="288" cy="162"/>
            </a:xfrm>
          </p:grpSpPr>
          <p:sp>
            <p:nvSpPr>
              <p:cNvPr id="10263" name="Rectangle 18"/>
              <p:cNvSpPr>
                <a:spLocks noChangeArrowheads="1"/>
              </p:cNvSpPr>
              <p:nvPr/>
            </p:nvSpPr>
            <p:spPr bwMode="auto">
              <a:xfrm>
                <a:off x="1056" y="1614"/>
                <a:ext cx="288" cy="16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ar-EG"/>
              </a:p>
            </p:txBody>
          </p:sp>
          <p:sp>
            <p:nvSpPr>
              <p:cNvPr id="10264" name="Rectangle 19"/>
              <p:cNvSpPr>
                <a:spLocks noChangeArrowheads="1"/>
              </p:cNvSpPr>
              <p:nvPr/>
            </p:nvSpPr>
            <p:spPr bwMode="auto">
              <a:xfrm>
                <a:off x="1206" y="1638"/>
                <a:ext cx="66" cy="114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ar-EG"/>
              </a:p>
            </p:txBody>
          </p:sp>
        </p:grpSp>
        <p:sp>
          <p:nvSpPr>
            <p:cNvPr id="10249" name="Line 20"/>
            <p:cNvSpPr>
              <a:spLocks noChangeShapeType="1"/>
            </p:cNvSpPr>
            <p:nvPr/>
          </p:nvSpPr>
          <p:spPr bwMode="auto">
            <a:xfrm>
              <a:off x="798" y="1428"/>
              <a:ext cx="1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10250" name="Line 21"/>
            <p:cNvSpPr>
              <a:spLocks noChangeShapeType="1"/>
            </p:cNvSpPr>
            <p:nvPr/>
          </p:nvSpPr>
          <p:spPr bwMode="auto">
            <a:xfrm>
              <a:off x="3444" y="1422"/>
              <a:ext cx="1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grpSp>
          <p:nvGrpSpPr>
            <p:cNvPr id="10251" name="Group 23"/>
            <p:cNvGrpSpPr>
              <a:grpSpLocks/>
            </p:cNvGrpSpPr>
            <p:nvPr/>
          </p:nvGrpSpPr>
          <p:grpSpPr bwMode="auto">
            <a:xfrm>
              <a:off x="2382" y="1344"/>
              <a:ext cx="288" cy="162"/>
              <a:chOff x="1056" y="1614"/>
              <a:chExt cx="288" cy="162"/>
            </a:xfrm>
          </p:grpSpPr>
          <p:sp>
            <p:nvSpPr>
              <p:cNvPr id="10261" name="Rectangle 24"/>
              <p:cNvSpPr>
                <a:spLocks noChangeArrowheads="1"/>
              </p:cNvSpPr>
              <p:nvPr/>
            </p:nvSpPr>
            <p:spPr bwMode="auto">
              <a:xfrm>
                <a:off x="1056" y="1614"/>
                <a:ext cx="288" cy="16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ar-EG"/>
              </a:p>
            </p:txBody>
          </p:sp>
          <p:sp>
            <p:nvSpPr>
              <p:cNvPr id="10262" name="Rectangle 25"/>
              <p:cNvSpPr>
                <a:spLocks noChangeArrowheads="1"/>
              </p:cNvSpPr>
              <p:nvPr/>
            </p:nvSpPr>
            <p:spPr bwMode="auto">
              <a:xfrm>
                <a:off x="1206" y="1638"/>
                <a:ext cx="66" cy="114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ar-EG"/>
              </a:p>
            </p:txBody>
          </p:sp>
        </p:grpSp>
        <p:grpSp>
          <p:nvGrpSpPr>
            <p:cNvPr id="10252" name="Group 26"/>
            <p:cNvGrpSpPr>
              <a:grpSpLocks/>
            </p:cNvGrpSpPr>
            <p:nvPr/>
          </p:nvGrpSpPr>
          <p:grpSpPr bwMode="auto">
            <a:xfrm flipH="1">
              <a:off x="2838" y="1344"/>
              <a:ext cx="288" cy="162"/>
              <a:chOff x="1056" y="1614"/>
              <a:chExt cx="288" cy="162"/>
            </a:xfrm>
          </p:grpSpPr>
          <p:sp>
            <p:nvSpPr>
              <p:cNvPr id="10259" name="Rectangle 27"/>
              <p:cNvSpPr>
                <a:spLocks noChangeArrowheads="1"/>
              </p:cNvSpPr>
              <p:nvPr/>
            </p:nvSpPr>
            <p:spPr bwMode="auto">
              <a:xfrm>
                <a:off x="1056" y="1614"/>
                <a:ext cx="288" cy="16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ar-EG"/>
              </a:p>
            </p:txBody>
          </p:sp>
          <p:sp>
            <p:nvSpPr>
              <p:cNvPr id="10260" name="Rectangle 28"/>
              <p:cNvSpPr>
                <a:spLocks noChangeArrowheads="1"/>
              </p:cNvSpPr>
              <p:nvPr/>
            </p:nvSpPr>
            <p:spPr bwMode="auto">
              <a:xfrm>
                <a:off x="1206" y="1638"/>
                <a:ext cx="66" cy="114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ar-EG"/>
              </a:p>
            </p:txBody>
          </p:sp>
        </p:grpSp>
        <p:grpSp>
          <p:nvGrpSpPr>
            <p:cNvPr id="10253" name="Group 29"/>
            <p:cNvGrpSpPr>
              <a:grpSpLocks/>
            </p:cNvGrpSpPr>
            <p:nvPr/>
          </p:nvGrpSpPr>
          <p:grpSpPr bwMode="auto">
            <a:xfrm flipH="1">
              <a:off x="3822" y="1140"/>
              <a:ext cx="288" cy="162"/>
              <a:chOff x="1056" y="1614"/>
              <a:chExt cx="288" cy="162"/>
            </a:xfrm>
          </p:grpSpPr>
          <p:sp>
            <p:nvSpPr>
              <p:cNvPr id="10257" name="Rectangle 30"/>
              <p:cNvSpPr>
                <a:spLocks noChangeArrowheads="1"/>
              </p:cNvSpPr>
              <p:nvPr/>
            </p:nvSpPr>
            <p:spPr bwMode="auto">
              <a:xfrm>
                <a:off x="1056" y="1614"/>
                <a:ext cx="288" cy="16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ar-EG"/>
              </a:p>
            </p:txBody>
          </p:sp>
          <p:sp>
            <p:nvSpPr>
              <p:cNvPr id="10258" name="Rectangle 31"/>
              <p:cNvSpPr>
                <a:spLocks noChangeArrowheads="1"/>
              </p:cNvSpPr>
              <p:nvPr/>
            </p:nvSpPr>
            <p:spPr bwMode="auto">
              <a:xfrm>
                <a:off x="1206" y="1638"/>
                <a:ext cx="66" cy="114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ar-EG"/>
              </a:p>
            </p:txBody>
          </p:sp>
        </p:grpSp>
        <p:grpSp>
          <p:nvGrpSpPr>
            <p:cNvPr id="10254" name="Group 32"/>
            <p:cNvGrpSpPr>
              <a:grpSpLocks/>
            </p:cNvGrpSpPr>
            <p:nvPr/>
          </p:nvGrpSpPr>
          <p:grpSpPr bwMode="auto">
            <a:xfrm flipH="1">
              <a:off x="4248" y="1140"/>
              <a:ext cx="288" cy="162"/>
              <a:chOff x="1056" y="1614"/>
              <a:chExt cx="288" cy="162"/>
            </a:xfrm>
          </p:grpSpPr>
          <p:sp>
            <p:nvSpPr>
              <p:cNvPr id="10255" name="Rectangle 33"/>
              <p:cNvSpPr>
                <a:spLocks noChangeArrowheads="1"/>
              </p:cNvSpPr>
              <p:nvPr/>
            </p:nvSpPr>
            <p:spPr bwMode="auto">
              <a:xfrm>
                <a:off x="1056" y="1614"/>
                <a:ext cx="288" cy="16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ar-EG"/>
              </a:p>
            </p:txBody>
          </p:sp>
          <p:sp>
            <p:nvSpPr>
              <p:cNvPr id="10256" name="Rectangle 34"/>
              <p:cNvSpPr>
                <a:spLocks noChangeArrowheads="1"/>
              </p:cNvSpPr>
              <p:nvPr/>
            </p:nvSpPr>
            <p:spPr bwMode="auto">
              <a:xfrm>
                <a:off x="1206" y="1638"/>
                <a:ext cx="66" cy="114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ar-EG"/>
              </a:p>
            </p:txBody>
          </p:sp>
        </p:grpSp>
      </p:grpSp>
      <p:sp>
        <p:nvSpPr>
          <p:cNvPr id="10245" name="Slide Number Placeholder 3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8CE9759C-D806-4539-82F2-7A82F29B83A4}" type="slidenum">
              <a:rPr lang="en-US" smtClean="0">
                <a:solidFill>
                  <a:srgbClr val="FFFFFF"/>
                </a:solidFill>
              </a:rPr>
              <a:pPr/>
              <a:t>8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460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System Model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27088" y="1425575"/>
            <a:ext cx="7351712" cy="4483100"/>
          </a:xfrm>
        </p:spPr>
        <p:txBody>
          <a:bodyPr/>
          <a:lstStyle/>
          <a:p>
            <a:pPr eaLnBrk="1" hangingPunct="1"/>
            <a:r>
              <a:rPr lang="en-US" smtClean="0"/>
              <a:t>Resource types </a:t>
            </a:r>
            <a:r>
              <a:rPr lang="en-US" i="1" smtClean="0"/>
              <a:t>R</a:t>
            </a:r>
            <a:r>
              <a:rPr lang="en-US" baseline="-25000" smtClean="0"/>
              <a:t>1</a:t>
            </a:r>
            <a:r>
              <a:rPr lang="en-US" smtClean="0"/>
              <a:t>, </a:t>
            </a:r>
            <a:r>
              <a:rPr lang="en-US" i="1" smtClean="0"/>
              <a:t>R</a:t>
            </a:r>
            <a:r>
              <a:rPr lang="en-US" baseline="-25000" smtClean="0"/>
              <a:t>2</a:t>
            </a:r>
            <a:r>
              <a:rPr lang="en-US" smtClean="0"/>
              <a:t>, . . ., </a:t>
            </a:r>
            <a:r>
              <a:rPr lang="en-US" i="1" smtClean="0"/>
              <a:t>R</a:t>
            </a:r>
            <a:r>
              <a:rPr lang="en-US" baseline="-25000" smtClean="0"/>
              <a:t>m</a:t>
            </a:r>
          </a:p>
          <a:p>
            <a:pPr lvl="2" eaLnBrk="1" hangingPunct="1">
              <a:buFont typeface="Webdings" pitchFamily="18" charset="2"/>
              <a:buNone/>
            </a:pPr>
            <a:r>
              <a:rPr lang="en-US" sz="1800" i="1" smtClean="0"/>
              <a:t>CPU cycles, memory space, I/O devices</a:t>
            </a:r>
          </a:p>
          <a:p>
            <a:pPr eaLnBrk="1" hangingPunct="1"/>
            <a:r>
              <a:rPr lang="en-US" smtClean="0"/>
              <a:t>Each resource type </a:t>
            </a:r>
            <a:r>
              <a:rPr lang="en-US" i="1" smtClean="0"/>
              <a:t>R</a:t>
            </a:r>
            <a:r>
              <a:rPr lang="en-US" baseline="-25000" smtClean="0"/>
              <a:t>i</a:t>
            </a:r>
            <a:r>
              <a:rPr lang="en-US" smtClean="0"/>
              <a:t> has </a:t>
            </a:r>
            <a:r>
              <a:rPr lang="en-US" i="1" smtClean="0"/>
              <a:t>W</a:t>
            </a:r>
            <a:r>
              <a:rPr lang="en-US" baseline="-25000" smtClean="0"/>
              <a:t>i</a:t>
            </a:r>
            <a:r>
              <a:rPr lang="en-US" smtClean="0"/>
              <a:t> instances.</a:t>
            </a:r>
          </a:p>
          <a:p>
            <a:pPr eaLnBrk="1" hangingPunct="1"/>
            <a:r>
              <a:rPr lang="en-US" smtClean="0"/>
              <a:t>Each process utilizes a resource as follows:</a:t>
            </a:r>
          </a:p>
          <a:p>
            <a:pPr lvl="1" eaLnBrk="1" hangingPunct="1"/>
            <a:r>
              <a:rPr lang="en-US" b="1" smtClean="0"/>
              <a:t>request </a:t>
            </a:r>
          </a:p>
          <a:p>
            <a:pPr lvl="1" eaLnBrk="1" hangingPunct="1"/>
            <a:r>
              <a:rPr lang="en-US" b="1" smtClean="0"/>
              <a:t>use </a:t>
            </a:r>
          </a:p>
          <a:p>
            <a:pPr lvl="1" eaLnBrk="1" hangingPunct="1"/>
            <a:r>
              <a:rPr lang="en-US" b="1" smtClean="0"/>
              <a:t>release</a:t>
            </a:r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3E1E496B-DB33-4233-B620-3550E50AEEBE}" type="slidenum">
              <a:rPr lang="en-US" smtClean="0">
                <a:solidFill>
                  <a:srgbClr val="FFFFFF"/>
                </a:solidFill>
              </a:rPr>
              <a:pPr/>
              <a:t>9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994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Deadlock Characterization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33400" y="1803400"/>
            <a:ext cx="8153400" cy="4017963"/>
          </a:xfrm>
        </p:spPr>
        <p:txBody>
          <a:bodyPr>
            <a:normAutofit fontScale="70000" lnSpcReduction="20000"/>
          </a:bodyPr>
          <a:lstStyle/>
          <a:p>
            <a:pPr marL="274320" indent="-274320" algn="just" eaLnBrk="1" fontAlgn="auto" hangingPunct="1">
              <a:lnSpc>
                <a:spcPct val="12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en-US" b="1" dirty="0" smtClean="0"/>
              <a:t>Mutual exclusion:</a:t>
            </a:r>
            <a:r>
              <a:rPr lang="en-US" dirty="0" smtClean="0"/>
              <a:t>  only one process at a time can use a resource.</a:t>
            </a:r>
          </a:p>
          <a:p>
            <a:pPr marL="274320" indent="-274320" algn="just" eaLnBrk="1" fontAlgn="auto" hangingPunct="1">
              <a:lnSpc>
                <a:spcPct val="12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en-US" b="1" dirty="0" smtClean="0"/>
              <a:t>Hold and wait:</a:t>
            </a:r>
            <a:r>
              <a:rPr lang="en-US" dirty="0" smtClean="0"/>
              <a:t>  a process holding at least one resource is waiting to acquire additional resources held by other processes.</a:t>
            </a:r>
          </a:p>
          <a:p>
            <a:pPr marL="274320" indent="-274320" algn="just" eaLnBrk="1" fontAlgn="auto" hangingPunct="1">
              <a:lnSpc>
                <a:spcPct val="12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en-US" b="1" dirty="0" smtClean="0"/>
              <a:t>No preemption:</a:t>
            </a:r>
            <a:r>
              <a:rPr lang="en-US" dirty="0" smtClean="0"/>
              <a:t>  a resource can be released only voluntarily by the process holding it, after that process has completed its task.</a:t>
            </a:r>
          </a:p>
          <a:p>
            <a:pPr marL="274320" indent="-274320" algn="just" eaLnBrk="1" fontAlgn="auto" hangingPunct="1">
              <a:lnSpc>
                <a:spcPct val="12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en-US" b="1" dirty="0" smtClean="0"/>
              <a:t>Circular wait:</a:t>
            </a:r>
            <a:r>
              <a:rPr lang="en-US" dirty="0" smtClean="0"/>
              <a:t>  there exists a set {</a:t>
            </a:r>
            <a:r>
              <a:rPr lang="en-US" i="1" dirty="0" smtClean="0"/>
              <a:t>P</a:t>
            </a:r>
            <a:r>
              <a:rPr lang="en-US" baseline="-25000" dirty="0" smtClean="0"/>
              <a:t>0</a:t>
            </a:r>
            <a:r>
              <a:rPr lang="en-US" dirty="0" smtClean="0"/>
              <a:t>, </a:t>
            </a:r>
            <a:r>
              <a:rPr lang="en-US" i="1" dirty="0" smtClean="0"/>
              <a:t>P</a:t>
            </a:r>
            <a:r>
              <a:rPr lang="en-US" baseline="-25000" dirty="0" smtClean="0"/>
              <a:t>1</a:t>
            </a:r>
            <a:r>
              <a:rPr lang="en-US" dirty="0" smtClean="0"/>
              <a:t>, …, </a:t>
            </a:r>
            <a:r>
              <a:rPr lang="en-US" i="1" dirty="0" smtClean="0"/>
              <a:t>P</a:t>
            </a:r>
            <a:r>
              <a:rPr lang="en-US" baseline="-25000" dirty="0" smtClean="0"/>
              <a:t>0</a:t>
            </a:r>
            <a:r>
              <a:rPr lang="en-US" dirty="0" smtClean="0"/>
              <a:t>} of waiting processes such that </a:t>
            </a:r>
            <a:r>
              <a:rPr lang="en-US" i="1" dirty="0" smtClean="0"/>
              <a:t>P</a:t>
            </a:r>
            <a:r>
              <a:rPr lang="en-US" baseline="-25000" dirty="0" smtClean="0"/>
              <a:t>0 </a:t>
            </a:r>
            <a:r>
              <a:rPr lang="en-US" dirty="0" smtClean="0"/>
              <a:t>is waiting for a resource that is held by </a:t>
            </a:r>
            <a:r>
              <a:rPr lang="en-US" i="1" dirty="0" smtClean="0"/>
              <a:t>P</a:t>
            </a:r>
            <a:r>
              <a:rPr lang="en-US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P</a:t>
            </a:r>
            <a:r>
              <a:rPr lang="en-US" baseline="-25000" dirty="0" smtClean="0"/>
              <a:t>1</a:t>
            </a:r>
            <a:r>
              <a:rPr lang="en-US" dirty="0" smtClean="0"/>
              <a:t> is waiting for a resource that is held by </a:t>
            </a:r>
          </a:p>
          <a:p>
            <a:pPr marL="274320" indent="-274320" algn="just" eaLnBrk="1" fontAlgn="auto" hangingPunct="1">
              <a:lnSpc>
                <a:spcPct val="120000"/>
              </a:lnSpc>
              <a:spcAft>
                <a:spcPts val="0"/>
              </a:spcAft>
              <a:buFont typeface="Monotype Sorts" charset="2"/>
              <a:buNone/>
              <a:defRPr/>
            </a:pPr>
            <a:r>
              <a:rPr lang="en-US" i="1" dirty="0" smtClean="0"/>
              <a:t>	P</a:t>
            </a:r>
            <a:r>
              <a:rPr lang="en-US" baseline="-25000" dirty="0" smtClean="0"/>
              <a:t>2</a:t>
            </a:r>
            <a:r>
              <a:rPr lang="en-US" dirty="0" smtClean="0"/>
              <a:t>, …, </a:t>
            </a:r>
            <a:r>
              <a:rPr lang="en-US" i="1" dirty="0" err="1" smtClean="0"/>
              <a:t>P</a:t>
            </a:r>
            <a:r>
              <a:rPr lang="en-US" i="1" baseline="-25000" dirty="0" err="1" smtClean="0"/>
              <a:t>n</a:t>
            </a:r>
            <a:r>
              <a:rPr lang="en-US" baseline="-25000" dirty="0" smtClean="0"/>
              <a:t>–1</a:t>
            </a:r>
            <a:r>
              <a:rPr lang="en-US" dirty="0" smtClean="0"/>
              <a:t> is waiting for a resource that is held by </a:t>
            </a:r>
            <a:br>
              <a:rPr lang="en-US" dirty="0" smtClean="0"/>
            </a:br>
            <a:r>
              <a:rPr lang="en-US" i="1" dirty="0" err="1" smtClean="0"/>
              <a:t>P</a:t>
            </a:r>
            <a:r>
              <a:rPr lang="en-US" baseline="-25000" dirty="0" err="1" smtClean="0"/>
              <a:t>n</a:t>
            </a:r>
            <a:r>
              <a:rPr lang="en-US" dirty="0" smtClean="0"/>
              <a:t>, and </a:t>
            </a:r>
            <a:r>
              <a:rPr lang="en-US" i="1" dirty="0" smtClean="0"/>
              <a:t>P</a:t>
            </a:r>
            <a:r>
              <a:rPr lang="en-US" baseline="-25000" dirty="0" smtClean="0"/>
              <a:t>0</a:t>
            </a:r>
            <a:r>
              <a:rPr lang="en-US" dirty="0" smtClean="0"/>
              <a:t> is waiting for a resource that is held by </a:t>
            </a:r>
            <a:r>
              <a:rPr lang="en-US" i="1" dirty="0" smtClean="0"/>
              <a:t>P</a:t>
            </a:r>
            <a:r>
              <a:rPr lang="en-US" baseline="-25000" dirty="0" smtClean="0"/>
              <a:t>0</a:t>
            </a:r>
            <a:r>
              <a:rPr lang="en-US" dirty="0" smtClean="0"/>
              <a:t>.</a:t>
            </a:r>
          </a:p>
          <a:p>
            <a:pPr marL="274320" indent="-274320" algn="just" eaLnBrk="1" fontAlgn="auto" hangingPunct="1">
              <a:lnSpc>
                <a:spcPct val="120000"/>
              </a:lnSpc>
              <a:spcAft>
                <a:spcPts val="0"/>
              </a:spcAft>
              <a:buFont typeface="Wingdings"/>
              <a:buChar char=""/>
              <a:defRPr/>
            </a:pPr>
            <a:endParaRPr lang="en-US" dirty="0" smtClean="0"/>
          </a:p>
        </p:txBody>
      </p:sp>
      <p:sp>
        <p:nvSpPr>
          <p:cNvPr id="12292" name="Text Box 5"/>
          <p:cNvSpPr txBox="1">
            <a:spLocks noChangeArrowheads="1"/>
          </p:cNvSpPr>
          <p:nvPr/>
        </p:nvSpPr>
        <p:spPr bwMode="auto">
          <a:xfrm>
            <a:off x="869950" y="1303338"/>
            <a:ext cx="66341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2000">
                <a:latin typeface="Helvetica" charset="0"/>
              </a:rPr>
              <a:t>Deadlock can arise if four conditions hold simultaneously.</a:t>
            </a:r>
          </a:p>
        </p:txBody>
      </p:sp>
      <p:sp>
        <p:nvSpPr>
          <p:cNvPr id="12293" name="Slide Number Placeholder 4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B2431424-F3FF-4364-8CCD-C2D250081777}" type="slidenum">
              <a:rPr lang="en-US" smtClean="0">
                <a:solidFill>
                  <a:srgbClr val="FFFFFF"/>
                </a:solidFill>
              </a:rPr>
              <a:pPr/>
              <a:t>10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1692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Resource-Allocation Graph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1295400"/>
            <a:ext cx="8175625" cy="4648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GB" sz="2400" dirty="0"/>
              <a:t>Deadlocks can be described more precisely in terms of a directed graph </a:t>
            </a:r>
            <a:r>
              <a:rPr lang="en-GB" sz="2400" dirty="0" smtClean="0"/>
              <a:t>called </a:t>
            </a:r>
            <a:r>
              <a:rPr lang="en-US" sz="2400" dirty="0" smtClean="0"/>
              <a:t>a system resource –allocation graph.</a:t>
            </a:r>
          </a:p>
          <a:p>
            <a:pPr algn="just">
              <a:lnSpc>
                <a:spcPct val="150000"/>
              </a:lnSpc>
            </a:pPr>
            <a:r>
              <a:rPr lang="en-GB" sz="2400" dirty="0" smtClean="0"/>
              <a:t>This </a:t>
            </a:r>
            <a:r>
              <a:rPr lang="en-GB" sz="2400" dirty="0"/>
              <a:t>graph consists of a set of vertices </a:t>
            </a:r>
            <a:r>
              <a:rPr lang="en-GB" sz="2400" i="1" dirty="0"/>
              <a:t>V </a:t>
            </a:r>
            <a:r>
              <a:rPr lang="en-GB" sz="2400" i="1" dirty="0" smtClean="0"/>
              <a:t> </a:t>
            </a:r>
            <a:r>
              <a:rPr lang="en-GB" sz="2400" dirty="0" smtClean="0"/>
              <a:t>and </a:t>
            </a:r>
            <a:r>
              <a:rPr lang="en-GB" sz="2400" dirty="0"/>
              <a:t>a set of edges </a:t>
            </a:r>
            <a:r>
              <a:rPr lang="en-GB" sz="2400" i="1" dirty="0"/>
              <a:t>E. The set of vertices </a:t>
            </a:r>
            <a:r>
              <a:rPr lang="en-GB" sz="2400" i="1" dirty="0" smtClean="0"/>
              <a:t>V is </a:t>
            </a:r>
            <a:r>
              <a:rPr lang="en-GB" sz="2400" i="1" dirty="0"/>
              <a:t>partitioned into two different </a:t>
            </a:r>
            <a:r>
              <a:rPr lang="en-GB" sz="2400" i="1" dirty="0" smtClean="0"/>
              <a:t>types </a:t>
            </a:r>
            <a:r>
              <a:rPr lang="en-US" sz="2400" dirty="0" smtClean="0"/>
              <a:t>of </a:t>
            </a:r>
            <a:r>
              <a:rPr lang="en-US" sz="2400" dirty="0"/>
              <a:t>nodes</a:t>
            </a:r>
            <a:r>
              <a:rPr lang="en-US" sz="2400" dirty="0" smtClean="0"/>
              <a:t>: </a:t>
            </a:r>
            <a:r>
              <a:rPr lang="en-US" sz="2400" i="1" dirty="0" smtClean="0"/>
              <a:t>P = </a:t>
            </a:r>
            <a:r>
              <a:rPr lang="en-US" sz="2400" i="1" dirty="0"/>
              <a:t>{ </a:t>
            </a:r>
            <a:r>
              <a:rPr lang="en-US" sz="2400" i="1" dirty="0" smtClean="0"/>
              <a:t>P</a:t>
            </a:r>
            <a:r>
              <a:rPr lang="en-US" sz="2400" dirty="0" smtClean="0"/>
              <a:t>1,P2</a:t>
            </a:r>
            <a:r>
              <a:rPr lang="en-GB" sz="2400" dirty="0" smtClean="0"/>
              <a:t>, </a:t>
            </a:r>
            <a:r>
              <a:rPr lang="en-GB" sz="2400" dirty="0"/>
              <a:t>... , </a:t>
            </a:r>
            <a:r>
              <a:rPr lang="en-GB" sz="2400" dirty="0" err="1"/>
              <a:t>Pn</a:t>
            </a:r>
            <a:r>
              <a:rPr lang="en-GB" sz="2400" dirty="0"/>
              <a:t>}, the set consisting of all the active processes in </a:t>
            </a:r>
            <a:r>
              <a:rPr lang="en-GB" sz="2400" dirty="0" smtClean="0"/>
              <a:t>the </a:t>
            </a:r>
            <a:r>
              <a:rPr lang="en-US" sz="2400" dirty="0" smtClean="0"/>
              <a:t>system</a:t>
            </a:r>
            <a:r>
              <a:rPr lang="en-US" sz="2400" dirty="0"/>
              <a:t>, and </a:t>
            </a:r>
            <a:r>
              <a:rPr lang="en-US" sz="2400" i="1" dirty="0"/>
              <a:t>R </a:t>
            </a:r>
            <a:r>
              <a:rPr lang="en-US" sz="2400" i="1" dirty="0" smtClean="0"/>
              <a:t>= </a:t>
            </a:r>
            <a:r>
              <a:rPr lang="en-US" sz="2400" i="1" dirty="0"/>
              <a:t>{</a:t>
            </a:r>
            <a:r>
              <a:rPr lang="en-US" sz="2400" i="1" dirty="0" smtClean="0"/>
              <a:t>R</a:t>
            </a:r>
            <a:r>
              <a:rPr lang="en-US" sz="2400" dirty="0" smtClean="0"/>
              <a:t>1,R2,</a:t>
            </a:r>
            <a:r>
              <a:rPr lang="en-GB" sz="2400" dirty="0" smtClean="0"/>
              <a:t>... </a:t>
            </a:r>
            <a:r>
              <a:rPr lang="en-GB" sz="2400" dirty="0"/>
              <a:t>, </a:t>
            </a:r>
            <a:r>
              <a:rPr lang="en-GB" sz="2400" i="1" dirty="0" smtClean="0"/>
              <a:t>Rm}, </a:t>
            </a:r>
            <a:r>
              <a:rPr lang="en-GB" sz="2400" i="1" dirty="0"/>
              <a:t>the set consisting of all resource types in the </a:t>
            </a:r>
            <a:r>
              <a:rPr lang="en-US" sz="2400" dirty="0" smtClean="0"/>
              <a:t>system.</a:t>
            </a:r>
          </a:p>
          <a:p>
            <a:pPr algn="just">
              <a:lnSpc>
                <a:spcPct val="150000"/>
              </a:lnSpc>
            </a:pPr>
            <a:endParaRPr lang="en-US" sz="2400" dirty="0" smtClean="0">
              <a:sym typeface="Symbol" charset="2"/>
            </a:endParaRPr>
          </a:p>
        </p:txBody>
      </p:sp>
      <p:sp>
        <p:nvSpPr>
          <p:cNvPr id="13317" name="Slide Number Placeholder 4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5E1B4115-EC8C-4058-A416-21AA6B04BB70}" type="slidenum">
              <a:rPr lang="en-US" smtClean="0">
                <a:solidFill>
                  <a:srgbClr val="FFFFFF"/>
                </a:solidFill>
              </a:rPr>
              <a:pPr/>
              <a:t>11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1155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Resource-Allocation Graph (Cont.)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09574" y="984250"/>
            <a:ext cx="8582025" cy="5645150"/>
          </a:xfrm>
        </p:spPr>
        <p:txBody>
          <a:bodyPr>
            <a:normAutofit fontScale="92500" lnSpcReduction="20000"/>
          </a:bodyPr>
          <a:lstStyle/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Process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pPr eaLnBrk="1" hangingPunct="1"/>
            <a:r>
              <a:rPr lang="en-US" dirty="0" smtClean="0"/>
              <a:t>Resource Type with 4 instances</a:t>
            </a:r>
          </a:p>
          <a:p>
            <a:pPr eaLnBrk="1" hangingPunct="1">
              <a:buFont typeface="Monotype Sorts" charset="2"/>
              <a:buNone/>
            </a:pPr>
            <a:endParaRPr lang="en-US" dirty="0" smtClean="0"/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i="1" dirty="0" smtClean="0"/>
              <a:t>P</a:t>
            </a:r>
            <a:r>
              <a:rPr lang="en-US" i="1" baseline="-25000" dirty="0" smtClean="0"/>
              <a:t>i</a:t>
            </a:r>
            <a:r>
              <a:rPr lang="en-US" i="1" dirty="0" smtClean="0"/>
              <a:t> </a:t>
            </a:r>
            <a:r>
              <a:rPr lang="en-US" dirty="0" smtClean="0"/>
              <a:t>requests instance of </a:t>
            </a:r>
            <a:r>
              <a:rPr lang="en-US" i="1" dirty="0" err="1" smtClean="0"/>
              <a:t>R</a:t>
            </a:r>
            <a:r>
              <a:rPr lang="en-US" i="1" baseline="-25000" dirty="0" err="1" smtClean="0"/>
              <a:t>j</a:t>
            </a:r>
            <a:endParaRPr lang="en-US" dirty="0" smtClean="0"/>
          </a:p>
          <a:p>
            <a:pPr eaLnBrk="1" hangingPunct="1"/>
            <a:endParaRPr lang="en-US" dirty="0" smtClean="0"/>
          </a:p>
          <a:p>
            <a:pPr eaLnBrk="1" hangingPunct="1">
              <a:buFont typeface="Monotype Sorts" charset="2"/>
              <a:buNone/>
            </a:pPr>
            <a:endParaRPr lang="en-US" dirty="0" smtClean="0"/>
          </a:p>
          <a:p>
            <a:pPr eaLnBrk="1" hangingPunct="1"/>
            <a:r>
              <a:rPr lang="en-US" i="1" dirty="0" smtClean="0"/>
              <a:t>P</a:t>
            </a:r>
            <a:r>
              <a:rPr lang="en-US" i="1" baseline="-25000" dirty="0" smtClean="0"/>
              <a:t>i</a:t>
            </a:r>
            <a:r>
              <a:rPr lang="en-US" dirty="0" smtClean="0"/>
              <a:t> is holding an instance of </a:t>
            </a:r>
            <a:r>
              <a:rPr lang="en-US" i="1" dirty="0" err="1" smtClean="0"/>
              <a:t>R</a:t>
            </a:r>
            <a:r>
              <a:rPr lang="en-US" i="1" baseline="-25000" dirty="0" err="1" smtClean="0"/>
              <a:t>j</a:t>
            </a:r>
            <a:endParaRPr lang="en-US" i="1" dirty="0" smtClean="0"/>
          </a:p>
        </p:txBody>
      </p:sp>
      <p:sp>
        <p:nvSpPr>
          <p:cNvPr id="14340" name="Oval 4"/>
          <p:cNvSpPr>
            <a:spLocks noChangeArrowheads="1"/>
          </p:cNvSpPr>
          <p:nvPr/>
        </p:nvSpPr>
        <p:spPr bwMode="auto">
          <a:xfrm>
            <a:off x="4143375" y="1409700"/>
            <a:ext cx="495300" cy="4953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ar-EG"/>
          </a:p>
        </p:txBody>
      </p:sp>
      <p:sp>
        <p:nvSpPr>
          <p:cNvPr id="14341" name="Oval 5"/>
          <p:cNvSpPr>
            <a:spLocks noChangeArrowheads="1"/>
          </p:cNvSpPr>
          <p:nvPr/>
        </p:nvSpPr>
        <p:spPr bwMode="auto">
          <a:xfrm>
            <a:off x="5851525" y="5562600"/>
            <a:ext cx="495300" cy="4953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i="1">
                <a:latin typeface="Helvetica" charset="0"/>
              </a:rPr>
              <a:t>P</a:t>
            </a:r>
            <a:r>
              <a:rPr lang="en-US" i="1" baseline="-25000">
                <a:latin typeface="Helvetica" charset="0"/>
              </a:rPr>
              <a:t>i</a:t>
            </a:r>
            <a:endParaRPr lang="en-US">
              <a:latin typeface="Helvetica" charset="0"/>
            </a:endParaRPr>
          </a:p>
        </p:txBody>
      </p:sp>
      <p:sp>
        <p:nvSpPr>
          <p:cNvPr id="14342" name="Oval 6"/>
          <p:cNvSpPr>
            <a:spLocks noChangeArrowheads="1"/>
          </p:cNvSpPr>
          <p:nvPr/>
        </p:nvSpPr>
        <p:spPr bwMode="auto">
          <a:xfrm>
            <a:off x="5940425" y="4197350"/>
            <a:ext cx="495300" cy="4953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i="1">
                <a:latin typeface="Helvetica" charset="0"/>
              </a:rPr>
              <a:t>P</a:t>
            </a:r>
            <a:r>
              <a:rPr lang="en-US" i="1" baseline="-25000">
                <a:latin typeface="Helvetica" charset="0"/>
              </a:rPr>
              <a:t>i</a:t>
            </a:r>
            <a:endParaRPr lang="en-US" i="1">
              <a:latin typeface="Helvetica" charset="0"/>
            </a:endParaRPr>
          </a:p>
        </p:txBody>
      </p:sp>
      <p:grpSp>
        <p:nvGrpSpPr>
          <p:cNvPr id="14343" name="Group 12"/>
          <p:cNvGrpSpPr>
            <a:grpSpLocks/>
          </p:cNvGrpSpPr>
          <p:nvPr/>
        </p:nvGrpSpPr>
        <p:grpSpPr bwMode="auto">
          <a:xfrm>
            <a:off x="6107113" y="3121025"/>
            <a:ext cx="438150" cy="419100"/>
            <a:chOff x="2666" y="1966"/>
            <a:chExt cx="276" cy="264"/>
          </a:xfrm>
        </p:grpSpPr>
        <p:sp>
          <p:nvSpPr>
            <p:cNvPr id="14361" name="Rectangle 7"/>
            <p:cNvSpPr>
              <a:spLocks noChangeArrowheads="1"/>
            </p:cNvSpPr>
            <p:nvPr/>
          </p:nvSpPr>
          <p:spPr bwMode="auto">
            <a:xfrm>
              <a:off x="2666" y="1966"/>
              <a:ext cx="276" cy="26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14362" name="Rectangle 8"/>
            <p:cNvSpPr>
              <a:spLocks noChangeArrowheads="1"/>
            </p:cNvSpPr>
            <p:nvPr/>
          </p:nvSpPr>
          <p:spPr bwMode="auto">
            <a:xfrm>
              <a:off x="2736" y="2026"/>
              <a:ext cx="47" cy="47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14363" name="Rectangle 9"/>
            <p:cNvSpPr>
              <a:spLocks noChangeArrowheads="1"/>
            </p:cNvSpPr>
            <p:nvPr/>
          </p:nvSpPr>
          <p:spPr bwMode="auto">
            <a:xfrm>
              <a:off x="2832" y="2026"/>
              <a:ext cx="47" cy="47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14364" name="Rectangle 10"/>
            <p:cNvSpPr>
              <a:spLocks noChangeArrowheads="1"/>
            </p:cNvSpPr>
            <p:nvPr/>
          </p:nvSpPr>
          <p:spPr bwMode="auto">
            <a:xfrm>
              <a:off x="2736" y="2108"/>
              <a:ext cx="47" cy="47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14365" name="Rectangle 11"/>
            <p:cNvSpPr>
              <a:spLocks noChangeArrowheads="1"/>
            </p:cNvSpPr>
            <p:nvPr/>
          </p:nvSpPr>
          <p:spPr bwMode="auto">
            <a:xfrm>
              <a:off x="2832" y="2108"/>
              <a:ext cx="47" cy="47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ar-EG"/>
            </a:p>
          </p:txBody>
        </p:sp>
      </p:grpSp>
      <p:grpSp>
        <p:nvGrpSpPr>
          <p:cNvPr id="14344" name="Group 13"/>
          <p:cNvGrpSpPr>
            <a:grpSpLocks/>
          </p:cNvGrpSpPr>
          <p:nvPr/>
        </p:nvGrpSpPr>
        <p:grpSpPr bwMode="auto">
          <a:xfrm>
            <a:off x="6772275" y="4260850"/>
            <a:ext cx="438150" cy="419100"/>
            <a:chOff x="2666" y="1966"/>
            <a:chExt cx="276" cy="264"/>
          </a:xfrm>
        </p:grpSpPr>
        <p:sp>
          <p:nvSpPr>
            <p:cNvPr id="14356" name="Rectangle 14"/>
            <p:cNvSpPr>
              <a:spLocks noChangeArrowheads="1"/>
            </p:cNvSpPr>
            <p:nvPr/>
          </p:nvSpPr>
          <p:spPr bwMode="auto">
            <a:xfrm>
              <a:off x="2666" y="1966"/>
              <a:ext cx="276" cy="26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14357" name="Rectangle 15"/>
            <p:cNvSpPr>
              <a:spLocks noChangeArrowheads="1"/>
            </p:cNvSpPr>
            <p:nvPr/>
          </p:nvSpPr>
          <p:spPr bwMode="auto">
            <a:xfrm>
              <a:off x="2736" y="2026"/>
              <a:ext cx="47" cy="47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14358" name="Rectangle 16"/>
            <p:cNvSpPr>
              <a:spLocks noChangeArrowheads="1"/>
            </p:cNvSpPr>
            <p:nvPr/>
          </p:nvSpPr>
          <p:spPr bwMode="auto">
            <a:xfrm>
              <a:off x="2832" y="2026"/>
              <a:ext cx="47" cy="47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14359" name="Rectangle 17"/>
            <p:cNvSpPr>
              <a:spLocks noChangeArrowheads="1"/>
            </p:cNvSpPr>
            <p:nvPr/>
          </p:nvSpPr>
          <p:spPr bwMode="auto">
            <a:xfrm>
              <a:off x="2736" y="2108"/>
              <a:ext cx="47" cy="47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14360" name="Rectangle 18"/>
            <p:cNvSpPr>
              <a:spLocks noChangeArrowheads="1"/>
            </p:cNvSpPr>
            <p:nvPr/>
          </p:nvSpPr>
          <p:spPr bwMode="auto">
            <a:xfrm>
              <a:off x="2832" y="2108"/>
              <a:ext cx="47" cy="47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ar-EG"/>
            </a:p>
          </p:txBody>
        </p:sp>
      </p:grpSp>
      <p:sp>
        <p:nvSpPr>
          <p:cNvPr id="14345" name="Line 19"/>
          <p:cNvSpPr>
            <a:spLocks noChangeShapeType="1"/>
          </p:cNvSpPr>
          <p:nvPr/>
        </p:nvSpPr>
        <p:spPr bwMode="auto">
          <a:xfrm>
            <a:off x="6445250" y="446405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ar-EG"/>
          </a:p>
        </p:txBody>
      </p:sp>
      <p:sp>
        <p:nvSpPr>
          <p:cNvPr id="14346" name="Text Box 20"/>
          <p:cNvSpPr txBox="1">
            <a:spLocks noChangeArrowheads="1"/>
          </p:cNvSpPr>
          <p:nvPr/>
        </p:nvSpPr>
        <p:spPr bwMode="auto">
          <a:xfrm>
            <a:off x="4752975" y="4586288"/>
            <a:ext cx="3381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400" i="1">
                <a:latin typeface="Helvetica" charset="0"/>
              </a:rPr>
              <a:t>R</a:t>
            </a:r>
            <a:r>
              <a:rPr lang="en-US" sz="1400" i="1" baseline="-25000">
                <a:latin typeface="Helvetica" charset="0"/>
              </a:rPr>
              <a:t>j</a:t>
            </a:r>
            <a:endParaRPr lang="en-US" sz="1400" i="1">
              <a:latin typeface="Helvetica" charset="0"/>
            </a:endParaRPr>
          </a:p>
        </p:txBody>
      </p:sp>
      <p:grpSp>
        <p:nvGrpSpPr>
          <p:cNvPr id="14347" name="Group 21"/>
          <p:cNvGrpSpPr>
            <a:grpSpLocks/>
          </p:cNvGrpSpPr>
          <p:nvPr/>
        </p:nvGrpSpPr>
        <p:grpSpPr bwMode="auto">
          <a:xfrm>
            <a:off x="6645275" y="5626100"/>
            <a:ext cx="438150" cy="419100"/>
            <a:chOff x="2666" y="1966"/>
            <a:chExt cx="276" cy="264"/>
          </a:xfrm>
        </p:grpSpPr>
        <p:sp>
          <p:nvSpPr>
            <p:cNvPr id="14351" name="Rectangle 22"/>
            <p:cNvSpPr>
              <a:spLocks noChangeArrowheads="1"/>
            </p:cNvSpPr>
            <p:nvPr/>
          </p:nvSpPr>
          <p:spPr bwMode="auto">
            <a:xfrm>
              <a:off x="2666" y="1966"/>
              <a:ext cx="276" cy="26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14352" name="Rectangle 23"/>
            <p:cNvSpPr>
              <a:spLocks noChangeArrowheads="1"/>
            </p:cNvSpPr>
            <p:nvPr/>
          </p:nvSpPr>
          <p:spPr bwMode="auto">
            <a:xfrm>
              <a:off x="2736" y="2026"/>
              <a:ext cx="47" cy="47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14353" name="Rectangle 24"/>
            <p:cNvSpPr>
              <a:spLocks noChangeArrowheads="1"/>
            </p:cNvSpPr>
            <p:nvPr/>
          </p:nvSpPr>
          <p:spPr bwMode="auto">
            <a:xfrm>
              <a:off x="2832" y="2026"/>
              <a:ext cx="47" cy="47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14354" name="Rectangle 25"/>
            <p:cNvSpPr>
              <a:spLocks noChangeArrowheads="1"/>
            </p:cNvSpPr>
            <p:nvPr/>
          </p:nvSpPr>
          <p:spPr bwMode="auto">
            <a:xfrm>
              <a:off x="2736" y="2108"/>
              <a:ext cx="47" cy="47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14355" name="Rectangle 26"/>
            <p:cNvSpPr>
              <a:spLocks noChangeArrowheads="1"/>
            </p:cNvSpPr>
            <p:nvPr/>
          </p:nvSpPr>
          <p:spPr bwMode="auto">
            <a:xfrm>
              <a:off x="2832" y="2108"/>
              <a:ext cx="47" cy="47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ar-EG"/>
            </a:p>
          </p:txBody>
        </p:sp>
      </p:grpSp>
      <p:sp>
        <p:nvSpPr>
          <p:cNvPr id="14348" name="Line 27"/>
          <p:cNvSpPr>
            <a:spLocks noChangeShapeType="1"/>
          </p:cNvSpPr>
          <p:nvPr/>
        </p:nvSpPr>
        <p:spPr bwMode="auto">
          <a:xfrm flipH="1">
            <a:off x="6318250" y="5772150"/>
            <a:ext cx="476250" cy="104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ar-EG"/>
          </a:p>
        </p:txBody>
      </p:sp>
      <p:sp>
        <p:nvSpPr>
          <p:cNvPr id="14349" name="Text Box 28"/>
          <p:cNvSpPr txBox="1">
            <a:spLocks noChangeArrowheads="1"/>
          </p:cNvSpPr>
          <p:nvPr/>
        </p:nvSpPr>
        <p:spPr bwMode="auto">
          <a:xfrm>
            <a:off x="4502150" y="6015038"/>
            <a:ext cx="3381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400" i="1">
                <a:latin typeface="Helvetica" charset="0"/>
              </a:rPr>
              <a:t>R</a:t>
            </a:r>
            <a:r>
              <a:rPr lang="en-US" sz="1400" i="1" baseline="-25000">
                <a:latin typeface="Helvetica" charset="0"/>
              </a:rPr>
              <a:t>j</a:t>
            </a:r>
            <a:endParaRPr lang="en-US" sz="1400" i="1">
              <a:latin typeface="Helvetica" charset="0"/>
            </a:endParaRPr>
          </a:p>
        </p:txBody>
      </p:sp>
      <p:sp>
        <p:nvSpPr>
          <p:cNvPr id="14350" name="Slide Number Placeholder 28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6107E37D-EFBD-4966-9479-D28DB6545919}" type="slidenum">
              <a:rPr lang="en-US" smtClean="0">
                <a:solidFill>
                  <a:srgbClr val="FFFFFF"/>
                </a:solidFill>
              </a:rPr>
              <a:pPr/>
              <a:t>12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1468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90563" y="319088"/>
            <a:ext cx="8267700" cy="51276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Example of a Resource Allocation Graph</a:t>
            </a:r>
          </a:p>
        </p:txBody>
      </p:sp>
      <p:pic>
        <p:nvPicPr>
          <p:cNvPr id="15363" name="Picture 10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87" t="926" r="25287" b="1532"/>
          <a:stretch>
            <a:fillRect/>
          </a:stretch>
        </p:blipFill>
        <p:spPr bwMode="auto">
          <a:xfrm>
            <a:off x="3146425" y="1804988"/>
            <a:ext cx="2741613" cy="405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mpd="dbl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AF5421B0-962C-4826-9FC0-AB20D2174395}" type="slidenum">
              <a:rPr lang="en-US" smtClean="0">
                <a:solidFill>
                  <a:srgbClr val="FFFFFF"/>
                </a:solidFill>
              </a:rPr>
              <a:pPr/>
              <a:t>13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3183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463550" y="384175"/>
            <a:ext cx="8728075" cy="4699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 smtClean="0"/>
              <a:t>Resource Allocation Graph With A Deadlock</a:t>
            </a:r>
          </a:p>
        </p:txBody>
      </p:sp>
      <p:pic>
        <p:nvPicPr>
          <p:cNvPr id="1638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0700" y="1528763"/>
            <a:ext cx="2781300" cy="409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49655065-9856-44F8-8FD2-DD44F8A5FFC9}" type="slidenum">
              <a:rPr lang="en-US" smtClean="0">
                <a:solidFill>
                  <a:srgbClr val="FFFFFF"/>
                </a:solidFill>
              </a:rPr>
              <a:pPr/>
              <a:t>14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9086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638175" y="323850"/>
            <a:ext cx="8226425" cy="4572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Graph With A Cycle But No Deadlock</a:t>
            </a:r>
          </a:p>
        </p:txBody>
      </p:sp>
      <p:pic>
        <p:nvPicPr>
          <p:cNvPr id="1741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413" y="1362075"/>
            <a:ext cx="3248025" cy="415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FA726D25-7FE9-4337-AB15-2C827A0BF31D}" type="slidenum">
              <a:rPr lang="en-US" smtClean="0">
                <a:solidFill>
                  <a:srgbClr val="FFFFFF"/>
                </a:solidFill>
              </a:rPr>
              <a:pPr/>
              <a:t>15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9044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Basic Facts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27088" y="1454150"/>
            <a:ext cx="7859712" cy="4400550"/>
          </a:xfrm>
        </p:spPr>
        <p:txBody>
          <a:bodyPr/>
          <a:lstStyle/>
          <a:p>
            <a:pPr algn="just" eaLnBrk="1" hangingPunct="1"/>
            <a:r>
              <a:rPr lang="en-US" dirty="0" smtClean="0"/>
              <a:t>If graph contains no cycles </a:t>
            </a:r>
            <a:r>
              <a:rPr lang="en-US" dirty="0" smtClean="0">
                <a:sym typeface="Symbol" pitchFamily="18" charset="2"/>
              </a:rPr>
              <a:t> no deadlock</a:t>
            </a:r>
            <a:br>
              <a:rPr lang="en-US" dirty="0" smtClean="0">
                <a:sym typeface="Symbol" pitchFamily="18" charset="2"/>
              </a:rPr>
            </a:br>
            <a:endParaRPr lang="en-US" dirty="0" smtClean="0">
              <a:sym typeface="Symbol" pitchFamily="18" charset="2"/>
            </a:endParaRPr>
          </a:p>
          <a:p>
            <a:pPr algn="just" eaLnBrk="1" hangingPunct="1"/>
            <a:r>
              <a:rPr lang="en-US" dirty="0" smtClean="0">
                <a:sym typeface="Symbol" pitchFamily="18" charset="2"/>
              </a:rPr>
              <a:t>If graph contains a cycle </a:t>
            </a:r>
          </a:p>
          <a:p>
            <a:pPr lvl="1" algn="just" eaLnBrk="1" hangingPunct="1"/>
            <a:r>
              <a:rPr lang="en-US" dirty="0" smtClean="0">
                <a:sym typeface="Symbol" pitchFamily="18" charset="2"/>
              </a:rPr>
              <a:t>if only one instance per resource type, then deadlock.</a:t>
            </a:r>
          </a:p>
          <a:p>
            <a:pPr lvl="1" algn="just" eaLnBrk="1" hangingPunct="1"/>
            <a:r>
              <a:rPr lang="en-US" dirty="0" smtClean="0">
                <a:sym typeface="Symbol" pitchFamily="18" charset="2"/>
              </a:rPr>
              <a:t>if several instances per resource type, possibility of deadlock.</a:t>
            </a: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B42B8278-52DB-4FD3-A235-44DAF8953CC0}" type="slidenum">
              <a:rPr lang="en-US" smtClean="0">
                <a:solidFill>
                  <a:srgbClr val="FFFFFF"/>
                </a:solidFill>
              </a:rPr>
              <a:pPr/>
              <a:t>16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1515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Methods for Handling Deadlocks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06450" y="1485900"/>
            <a:ext cx="7575550" cy="4457700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20000"/>
              </a:lnSpc>
            </a:pPr>
            <a:r>
              <a:rPr lang="en-GB" sz="2800" dirty="0"/>
              <a:t>We can use a protocol to prevent or avoid deadlocks, ensuring that </a:t>
            </a:r>
            <a:r>
              <a:rPr lang="en-GB" sz="2800" dirty="0" smtClean="0"/>
              <a:t>the system </a:t>
            </a:r>
            <a:r>
              <a:rPr lang="en-GB" sz="2800" dirty="0"/>
              <a:t>will </a:t>
            </a:r>
            <a:r>
              <a:rPr lang="en-GB" sz="2800" i="1" dirty="0"/>
              <a:t>never enter a deadlocked state. </a:t>
            </a:r>
          </a:p>
          <a:p>
            <a:pPr algn="just">
              <a:lnSpc>
                <a:spcPct val="120000"/>
              </a:lnSpc>
            </a:pPr>
            <a:r>
              <a:rPr lang="en-GB" sz="2800" dirty="0"/>
              <a:t>We can allow the system to enter a deadlocked state, detect it, and recover.</a:t>
            </a:r>
          </a:p>
          <a:p>
            <a:pPr algn="just">
              <a:lnSpc>
                <a:spcPct val="120000"/>
              </a:lnSpc>
            </a:pPr>
            <a:r>
              <a:rPr lang="en-GB" sz="2800" dirty="0"/>
              <a:t>We can ignore the problem altogether and pretend that deadlocks never </a:t>
            </a:r>
            <a:r>
              <a:rPr lang="en-GB" sz="2800" dirty="0" smtClean="0"/>
              <a:t> </a:t>
            </a:r>
            <a:r>
              <a:rPr lang="en-US" sz="2800" dirty="0" smtClean="0"/>
              <a:t>occur </a:t>
            </a:r>
            <a:r>
              <a:rPr lang="en-US" sz="2800" dirty="0"/>
              <a:t>in the system. </a:t>
            </a:r>
            <a:r>
              <a:rPr lang="en-US" sz="2800" dirty="0" smtClean="0"/>
              <a:t> </a:t>
            </a:r>
          </a:p>
          <a:p>
            <a:pPr algn="just">
              <a:lnSpc>
                <a:spcPct val="120000"/>
              </a:lnSpc>
            </a:pPr>
            <a:r>
              <a:rPr lang="en-US" sz="2800" dirty="0" smtClean="0"/>
              <a:t>This solution is  </a:t>
            </a:r>
            <a:r>
              <a:rPr lang="en-GB" sz="2800" dirty="0"/>
              <a:t>the one used by most operating systems, including UNIX </a:t>
            </a:r>
            <a:r>
              <a:rPr lang="en-GB" sz="2800" dirty="0" smtClean="0"/>
              <a:t> and </a:t>
            </a:r>
            <a:r>
              <a:rPr lang="en-GB" sz="2800" dirty="0"/>
              <a:t>Windows; it is then up to the application developer to write programs </a:t>
            </a:r>
            <a:r>
              <a:rPr lang="en-GB" sz="2800" dirty="0" smtClean="0"/>
              <a:t>that </a:t>
            </a:r>
            <a:r>
              <a:rPr lang="en-US" sz="2800" dirty="0" smtClean="0"/>
              <a:t>handle </a:t>
            </a:r>
            <a:r>
              <a:rPr lang="en-US" sz="2800" dirty="0"/>
              <a:t>deadlocks.</a:t>
            </a:r>
            <a:endParaRPr lang="en-US" sz="2800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66E17DF6-AB18-4309-8396-BD9CDD760243}" type="slidenum">
              <a:rPr lang="en-US" smtClean="0">
                <a:solidFill>
                  <a:srgbClr val="FFFFFF"/>
                </a:solidFill>
              </a:rPr>
              <a:pPr/>
              <a:t>17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69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Deadlock Prevention</a:t>
            </a:r>
          </a:p>
        </p:txBody>
      </p:sp>
      <p:sp>
        <p:nvSpPr>
          <p:cNvPr id="21507" name="Rectangle 1027"/>
          <p:cNvSpPr>
            <a:spLocks noGrp="1" noChangeArrowheads="1"/>
          </p:cNvSpPr>
          <p:nvPr>
            <p:ph sz="quarter" idx="1"/>
          </p:nvPr>
        </p:nvSpPr>
        <p:spPr>
          <a:xfrm>
            <a:off x="533400" y="1870075"/>
            <a:ext cx="7997825" cy="38227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GB" sz="2400" dirty="0"/>
              <a:t> </a:t>
            </a:r>
            <a:r>
              <a:rPr lang="en-GB" sz="2400" dirty="0" smtClean="0"/>
              <a:t>For </a:t>
            </a:r>
            <a:r>
              <a:rPr lang="en-GB" sz="2400" dirty="0"/>
              <a:t>a deadlock to occur, each of the four </a:t>
            </a:r>
            <a:r>
              <a:rPr lang="en-GB" sz="2400" dirty="0" smtClean="0"/>
              <a:t>necessary </a:t>
            </a:r>
            <a:r>
              <a:rPr lang="en-US" sz="2400" dirty="0" smtClean="0"/>
              <a:t>conditions </a:t>
            </a:r>
            <a:r>
              <a:rPr lang="en-GB" sz="2400" dirty="0" smtClean="0"/>
              <a:t>must </a:t>
            </a:r>
            <a:r>
              <a:rPr lang="en-GB" sz="2400" dirty="0"/>
              <a:t>hold. </a:t>
            </a:r>
            <a:endParaRPr lang="en-GB" sz="2400" dirty="0" smtClean="0"/>
          </a:p>
          <a:p>
            <a:pPr algn="just">
              <a:lnSpc>
                <a:spcPct val="150000"/>
              </a:lnSpc>
            </a:pPr>
            <a:r>
              <a:rPr lang="en-GB" sz="2400" dirty="0" smtClean="0"/>
              <a:t>By </a:t>
            </a:r>
            <a:r>
              <a:rPr lang="en-GB" sz="2400" dirty="0"/>
              <a:t>ensuring that at least one of these conditions cannot</a:t>
            </a:r>
          </a:p>
          <a:p>
            <a:pPr algn="just">
              <a:lnSpc>
                <a:spcPct val="150000"/>
              </a:lnSpc>
            </a:pPr>
            <a:r>
              <a:rPr lang="en-GB" sz="2400" dirty="0"/>
              <a:t>hold, we can </a:t>
            </a:r>
            <a:r>
              <a:rPr lang="en-GB" sz="2400" i="1" dirty="0"/>
              <a:t>prevent the occurrence of a deadlock. </a:t>
            </a:r>
            <a:endParaRPr lang="en-US" sz="2400" b="1" dirty="0" smtClean="0"/>
          </a:p>
          <a:p>
            <a:pPr algn="just" eaLnBrk="1" hangingPunct="1">
              <a:lnSpc>
                <a:spcPct val="150000"/>
              </a:lnSpc>
            </a:pPr>
            <a:r>
              <a:rPr lang="en-US" sz="2400" b="1" dirty="0" smtClean="0"/>
              <a:t>Mutual Exclusion</a:t>
            </a:r>
            <a:r>
              <a:rPr lang="en-US" sz="2400" dirty="0" smtClean="0"/>
              <a:t> – not required for sharable resources; must hold for </a:t>
            </a:r>
            <a:r>
              <a:rPr lang="en-US" sz="2400" dirty="0" err="1" smtClean="0"/>
              <a:t>nonsharable</a:t>
            </a:r>
            <a:r>
              <a:rPr lang="en-US" sz="2400" dirty="0" smtClean="0"/>
              <a:t> resources (printer).</a:t>
            </a:r>
            <a:br>
              <a:rPr lang="en-US" sz="2400" dirty="0" smtClean="0"/>
            </a:br>
            <a:endParaRPr lang="en-US" sz="2400" dirty="0" smtClean="0"/>
          </a:p>
          <a:p>
            <a:pPr algn="just" eaLnBrk="1" hangingPunct="1">
              <a:lnSpc>
                <a:spcPct val="150000"/>
              </a:lnSpc>
            </a:pPr>
            <a:endParaRPr lang="en-US" sz="2400" dirty="0" smtClean="0"/>
          </a:p>
        </p:txBody>
      </p:sp>
      <p:sp>
        <p:nvSpPr>
          <p:cNvPr id="21508" name="Text Box 1028"/>
          <p:cNvSpPr txBox="1">
            <a:spLocks noChangeArrowheads="1"/>
          </p:cNvSpPr>
          <p:nvPr/>
        </p:nvSpPr>
        <p:spPr bwMode="auto">
          <a:xfrm>
            <a:off x="819150" y="1400175"/>
            <a:ext cx="42735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>
                <a:latin typeface="Helvetica" charset="0"/>
              </a:rPr>
              <a:t>Restrain the ways request can be made</a:t>
            </a:r>
          </a:p>
        </p:txBody>
      </p:sp>
      <p:sp>
        <p:nvSpPr>
          <p:cNvPr id="21509" name="Slide Number Placeholder 4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816A1DF3-E309-4D6F-88E7-EAEFDF8C5590}" type="slidenum">
              <a:rPr lang="en-US" smtClean="0">
                <a:solidFill>
                  <a:srgbClr val="FFFFFF"/>
                </a:solidFill>
              </a:rPr>
              <a:pPr/>
              <a:t>18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022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Deadlock Prevention</a:t>
            </a:r>
          </a:p>
        </p:txBody>
      </p:sp>
      <p:sp>
        <p:nvSpPr>
          <p:cNvPr id="21507" name="Rectangle 1027"/>
          <p:cNvSpPr>
            <a:spLocks noGrp="1" noChangeArrowheads="1"/>
          </p:cNvSpPr>
          <p:nvPr>
            <p:ph sz="quarter" idx="1"/>
          </p:nvPr>
        </p:nvSpPr>
        <p:spPr>
          <a:xfrm>
            <a:off x="533400" y="1870075"/>
            <a:ext cx="7997825" cy="3822700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sz="2400" b="1" dirty="0" smtClean="0"/>
              <a:t>Hold and Wait</a:t>
            </a:r>
            <a:r>
              <a:rPr lang="en-US" sz="2400" dirty="0" smtClean="0"/>
              <a:t> – must guarantee that whenever a process requests a resource, it does not hold any other resources.</a:t>
            </a:r>
          </a:p>
          <a:p>
            <a:pPr lvl="1" algn="just" eaLnBrk="1" hangingPunct="1"/>
            <a:r>
              <a:rPr lang="en-US" sz="2400" dirty="0" smtClean="0"/>
              <a:t>Require a process to request and be allocated all its resources before it begins execution, or allow process to request resources only when the process has none.</a:t>
            </a:r>
          </a:p>
          <a:p>
            <a:pPr marL="457200" lvl="1" indent="0" algn="just" eaLnBrk="1" hangingPunct="1">
              <a:buNone/>
            </a:pPr>
            <a:endParaRPr lang="en-US" sz="2400" dirty="0" smtClean="0"/>
          </a:p>
        </p:txBody>
      </p:sp>
      <p:sp>
        <p:nvSpPr>
          <p:cNvPr id="21508" name="Text Box 1028"/>
          <p:cNvSpPr txBox="1">
            <a:spLocks noChangeArrowheads="1"/>
          </p:cNvSpPr>
          <p:nvPr/>
        </p:nvSpPr>
        <p:spPr bwMode="auto">
          <a:xfrm>
            <a:off x="819150" y="1400175"/>
            <a:ext cx="42735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>
                <a:latin typeface="Helvetica" charset="0"/>
              </a:rPr>
              <a:t>Restrain the ways request can be made</a:t>
            </a:r>
          </a:p>
        </p:txBody>
      </p:sp>
      <p:sp>
        <p:nvSpPr>
          <p:cNvPr id="21509" name="Slide Number Placeholder 4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816A1DF3-E309-4D6F-88E7-EAEFDF8C5590}" type="slidenum">
              <a:rPr lang="en-US" smtClean="0">
                <a:solidFill>
                  <a:srgbClr val="FFFFFF"/>
                </a:solidFill>
              </a:rPr>
              <a:pPr/>
              <a:t>19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253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Deadlock Prevention</a:t>
            </a:r>
          </a:p>
        </p:txBody>
      </p:sp>
      <p:sp>
        <p:nvSpPr>
          <p:cNvPr id="21507" name="Rectangle 1027"/>
          <p:cNvSpPr>
            <a:spLocks noGrp="1" noChangeArrowheads="1"/>
          </p:cNvSpPr>
          <p:nvPr>
            <p:ph sz="quarter" idx="1"/>
          </p:nvPr>
        </p:nvSpPr>
        <p:spPr>
          <a:xfrm>
            <a:off x="533400" y="1447800"/>
            <a:ext cx="7997825" cy="38227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400" dirty="0"/>
              <a:t>we consider </a:t>
            </a:r>
            <a:r>
              <a:rPr lang="en-US" sz="2400" dirty="0" smtClean="0"/>
              <a:t>a process </a:t>
            </a:r>
            <a:r>
              <a:rPr lang="en-GB" sz="2400" dirty="0" smtClean="0"/>
              <a:t>that </a:t>
            </a:r>
            <a:r>
              <a:rPr lang="en-GB" sz="2400" dirty="0"/>
              <a:t>copies data from a DVD drive to a file on disk, sorts the file, </a:t>
            </a:r>
            <a:r>
              <a:rPr lang="en-GB" sz="2400" dirty="0" smtClean="0"/>
              <a:t>and then </a:t>
            </a:r>
            <a:r>
              <a:rPr lang="en-GB" sz="2400" dirty="0"/>
              <a:t>prints the results to a printer. </a:t>
            </a:r>
            <a:r>
              <a:rPr lang="en-GB" sz="2400" dirty="0" smtClean="0"/>
              <a:t>If all </a:t>
            </a:r>
            <a:r>
              <a:rPr lang="en-GB" sz="2400" dirty="0"/>
              <a:t>resources must be requested at </a:t>
            </a:r>
            <a:r>
              <a:rPr lang="en-GB" sz="2400" dirty="0" smtClean="0"/>
              <a:t>the beginning </a:t>
            </a:r>
            <a:r>
              <a:rPr lang="en-GB" sz="2400" dirty="0"/>
              <a:t>of the process, then the process must initially request the DVD drive</a:t>
            </a:r>
            <a:r>
              <a:rPr lang="en-GB" sz="2400" dirty="0" smtClean="0"/>
              <a:t>, </a:t>
            </a:r>
            <a:r>
              <a:rPr lang="en-US" sz="2400" dirty="0" smtClean="0"/>
              <a:t>disk </a:t>
            </a:r>
            <a:r>
              <a:rPr lang="en-US" sz="2400" dirty="0"/>
              <a:t>file</a:t>
            </a:r>
            <a:r>
              <a:rPr lang="en-US" sz="2400" dirty="0" smtClean="0"/>
              <a:t>, </a:t>
            </a:r>
            <a:r>
              <a:rPr lang="en-GB" sz="2400" dirty="0" smtClean="0"/>
              <a:t>and </a:t>
            </a:r>
            <a:r>
              <a:rPr lang="en-GB" sz="2400" dirty="0"/>
              <a:t>printer. It will hold the printer for its entire execution, even </a:t>
            </a:r>
            <a:r>
              <a:rPr lang="en-GB" sz="2400" dirty="0" smtClean="0"/>
              <a:t>though it </a:t>
            </a:r>
            <a:r>
              <a:rPr lang="en-GB" sz="2400" dirty="0"/>
              <a:t>needs the printer only at the end. </a:t>
            </a:r>
            <a:endParaRPr lang="en-US" sz="2400" dirty="0" smtClean="0"/>
          </a:p>
        </p:txBody>
      </p:sp>
      <p:sp>
        <p:nvSpPr>
          <p:cNvPr id="21509" name="Slide Number Placeholder 4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816A1DF3-E309-4D6F-88E7-EAEFDF8C5590}" type="slidenum">
              <a:rPr lang="en-US" smtClean="0">
                <a:solidFill>
                  <a:srgbClr val="FFFFFF"/>
                </a:solidFill>
              </a:rPr>
              <a:pPr/>
              <a:t>20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160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Deadlock Prevention</a:t>
            </a:r>
          </a:p>
        </p:txBody>
      </p:sp>
      <p:sp>
        <p:nvSpPr>
          <p:cNvPr id="21507" name="Rectangle 1027"/>
          <p:cNvSpPr>
            <a:spLocks noGrp="1" noChangeArrowheads="1"/>
          </p:cNvSpPr>
          <p:nvPr>
            <p:ph sz="quarter" idx="1"/>
          </p:nvPr>
        </p:nvSpPr>
        <p:spPr>
          <a:xfrm>
            <a:off x="533400" y="1447800"/>
            <a:ext cx="7997825" cy="38227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GB" sz="2400" dirty="0"/>
              <a:t>The second method allows the process to request initially only the DVD </a:t>
            </a:r>
            <a:r>
              <a:rPr lang="en-GB" sz="2400" dirty="0" smtClean="0"/>
              <a:t>drive </a:t>
            </a:r>
            <a:r>
              <a:rPr lang="en-GB" sz="2400" dirty="0"/>
              <a:t>and disk file. It copies from the DVD drive to the disk and then releases both the DVD drive and the disk file. The process must then again request </a:t>
            </a:r>
            <a:r>
              <a:rPr lang="en-GB" sz="2400" dirty="0" smtClean="0"/>
              <a:t>the </a:t>
            </a:r>
            <a:r>
              <a:rPr lang="en-US" sz="2400" dirty="0" smtClean="0"/>
              <a:t>disk file </a:t>
            </a:r>
            <a:r>
              <a:rPr lang="en-GB" sz="2400" dirty="0" smtClean="0"/>
              <a:t>and </a:t>
            </a:r>
            <a:r>
              <a:rPr lang="en-GB" sz="2400" dirty="0"/>
              <a:t>the printer. After copying the disk file to the printer, it </a:t>
            </a:r>
            <a:r>
              <a:rPr lang="en-GB" sz="2400" dirty="0" smtClean="0"/>
              <a:t>releases </a:t>
            </a:r>
            <a:r>
              <a:rPr lang="en-US" sz="2400" dirty="0" smtClean="0"/>
              <a:t>these two </a:t>
            </a:r>
            <a:r>
              <a:rPr lang="en-US" sz="2400" dirty="0"/>
              <a:t>resources and terminates. </a:t>
            </a:r>
            <a:endParaRPr lang="en-US" sz="2400" dirty="0" smtClean="0"/>
          </a:p>
        </p:txBody>
      </p:sp>
      <p:sp>
        <p:nvSpPr>
          <p:cNvPr id="21509" name="Slide Number Placeholder 4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816A1DF3-E309-4D6F-88E7-EAEFDF8C5590}" type="slidenum">
              <a:rPr lang="en-US" smtClean="0">
                <a:solidFill>
                  <a:srgbClr val="FFFFFF"/>
                </a:solidFill>
              </a:rPr>
              <a:pPr/>
              <a:t>21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59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Deadlock Prevention</a:t>
            </a:r>
          </a:p>
        </p:txBody>
      </p:sp>
      <p:sp>
        <p:nvSpPr>
          <p:cNvPr id="21507" name="Rectangle 1027"/>
          <p:cNvSpPr>
            <a:spLocks noGrp="1" noChangeArrowheads="1"/>
          </p:cNvSpPr>
          <p:nvPr>
            <p:ph sz="quarter" idx="1"/>
          </p:nvPr>
        </p:nvSpPr>
        <p:spPr>
          <a:xfrm>
            <a:off x="533400" y="1447800"/>
            <a:ext cx="7997825" cy="38227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GB" sz="2400" dirty="0"/>
              <a:t>The second method allows the process to request initially only the DVD </a:t>
            </a:r>
            <a:r>
              <a:rPr lang="en-GB" sz="2400" dirty="0" smtClean="0"/>
              <a:t>drive </a:t>
            </a:r>
            <a:r>
              <a:rPr lang="en-GB" sz="2400" dirty="0"/>
              <a:t>and disk file. It copies from the DVD drive to the disk and then releases both the DVD drive and the disk file. The process must then again request </a:t>
            </a:r>
            <a:r>
              <a:rPr lang="en-GB" sz="2400" dirty="0" smtClean="0"/>
              <a:t>the </a:t>
            </a:r>
            <a:r>
              <a:rPr lang="en-US" sz="2400" dirty="0" smtClean="0"/>
              <a:t>disk file </a:t>
            </a:r>
            <a:r>
              <a:rPr lang="en-GB" sz="2400" dirty="0" smtClean="0"/>
              <a:t>and </a:t>
            </a:r>
            <a:r>
              <a:rPr lang="en-GB" sz="2400" dirty="0"/>
              <a:t>the printer. After copying the disk file to the printer, it </a:t>
            </a:r>
            <a:r>
              <a:rPr lang="en-GB" sz="2400" dirty="0" smtClean="0"/>
              <a:t>releases </a:t>
            </a:r>
            <a:r>
              <a:rPr lang="en-US" sz="2400" dirty="0" smtClean="0"/>
              <a:t>these two </a:t>
            </a:r>
            <a:r>
              <a:rPr lang="en-US" sz="2400" dirty="0"/>
              <a:t>resources and terminates. </a:t>
            </a:r>
            <a:endParaRPr lang="en-US" sz="2400" dirty="0" smtClean="0"/>
          </a:p>
        </p:txBody>
      </p:sp>
      <p:sp>
        <p:nvSpPr>
          <p:cNvPr id="21509" name="Slide Number Placeholder 4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816A1DF3-E309-4D6F-88E7-EAEFDF8C5590}" type="slidenum">
              <a:rPr lang="en-US" smtClean="0">
                <a:solidFill>
                  <a:srgbClr val="FFFFFF"/>
                </a:solidFill>
              </a:rPr>
              <a:pPr/>
              <a:t>22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763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Deadlock Prevention (Cont.)</a:t>
            </a:r>
          </a:p>
        </p:txBody>
      </p:sp>
      <p:sp>
        <p:nvSpPr>
          <p:cNvPr id="46083" name="Rectangle 1027"/>
          <p:cNvSpPr>
            <a:spLocks noGrp="1" noChangeArrowheads="1"/>
          </p:cNvSpPr>
          <p:nvPr>
            <p:ph sz="quarter" idx="1"/>
          </p:nvPr>
        </p:nvSpPr>
        <p:spPr>
          <a:xfrm>
            <a:off x="806450" y="1233488"/>
            <a:ext cx="7639050" cy="4446587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 Preemption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</a:p>
          <a:p>
            <a:pPr marL="640080" lvl="1" indent="-274320" algn="just" eaLnBrk="1" fontAlgn="auto" hangingPunct="1">
              <a:lnSpc>
                <a:spcPct val="15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a process that is holding some resources requests another resource that cannot be immediately allocated to it, then all resources currently being held are released.</a:t>
            </a:r>
          </a:p>
          <a:p>
            <a:pPr marL="640080" lvl="1" indent="-274320" algn="just" eaLnBrk="1" fontAlgn="auto" hangingPunct="1">
              <a:lnSpc>
                <a:spcPct val="15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Preempted resources are added to the list of resources for which the process is waiting.</a:t>
            </a:r>
          </a:p>
          <a:p>
            <a:pPr marL="640080" lvl="1" indent="-274320" algn="just" eaLnBrk="1" fontAlgn="auto" hangingPunct="1">
              <a:lnSpc>
                <a:spcPct val="15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Process will be restarted only when it can regain its old resources, as well as the new ones that it is requesting.</a:t>
            </a:r>
            <a:b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40080" lvl="1" indent="-274320" algn="just" eaLnBrk="1" fontAlgn="auto" hangingPunct="1">
              <a:lnSpc>
                <a:spcPct val="15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B7E2649F-7CAD-4B09-9B55-C7F63B1115D2}" type="slidenum">
              <a:rPr lang="en-US" smtClean="0">
                <a:solidFill>
                  <a:srgbClr val="FFFFFF"/>
                </a:solidFill>
              </a:rPr>
              <a:pPr/>
              <a:t>23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7081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Deadlock Prevention (Cont.)</a:t>
            </a:r>
          </a:p>
        </p:txBody>
      </p:sp>
      <p:sp>
        <p:nvSpPr>
          <p:cNvPr id="46083" name="Rectangle 1027"/>
          <p:cNvSpPr>
            <a:spLocks noGrp="1" noChangeArrowheads="1"/>
          </p:cNvSpPr>
          <p:nvPr>
            <p:ph sz="quarter" idx="1"/>
          </p:nvPr>
        </p:nvSpPr>
        <p:spPr>
          <a:xfrm>
            <a:off x="806450" y="1233488"/>
            <a:ext cx="7639050" cy="4446587"/>
          </a:xfrm>
        </p:spPr>
        <p:txBody>
          <a:bodyPr>
            <a:normAutofit fontScale="92500"/>
          </a:bodyPr>
          <a:lstStyle/>
          <a:p>
            <a:pPr marL="0" indent="0" algn="just" eaLnBrk="1" fontAlgn="auto" hangingPunct="1">
              <a:lnSpc>
                <a:spcPct val="110000"/>
              </a:lnSpc>
              <a:spcAft>
                <a:spcPts val="0"/>
              </a:spcAft>
              <a:buNone/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Circular Wait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impose a total ordering of all resource types, and require that each process requests resources in an increasing order of enumeration. </a:t>
            </a:r>
          </a:p>
          <a:p>
            <a:pPr algn="just">
              <a:lnSpc>
                <a:spcPct val="110000"/>
              </a:lnSpc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example: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 R = { R1, R2, ... , Rm} be the set of resource types.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assign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each resource type a unique integer number, which allows us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compare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two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resources and to determine whether one precedes another in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our ordering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set of resource types R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includes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tape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drives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disk </a:t>
            </a:r>
            <a:r>
              <a:rPr lang="en-GB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drives, and </a:t>
            </a:r>
            <a:r>
              <a:rPr lang="en-GB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printers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then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40080" lvl="1" indent="-274320" algn="just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B7E2649F-7CAD-4B09-9B55-C7F63B1115D2}" type="slidenum">
              <a:rPr lang="en-US" smtClean="0">
                <a:solidFill>
                  <a:srgbClr val="FFFFFF"/>
                </a:solidFill>
              </a:rPr>
              <a:pPr/>
              <a:t>24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0188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Deadlock Prevention (Cont.)</a:t>
            </a:r>
          </a:p>
        </p:txBody>
      </p:sp>
      <p:sp>
        <p:nvSpPr>
          <p:cNvPr id="46083" name="Rectangle 1027"/>
          <p:cNvSpPr>
            <a:spLocks noGrp="1" noChangeArrowheads="1"/>
          </p:cNvSpPr>
          <p:nvPr>
            <p:ph sz="quarter" idx="1"/>
          </p:nvPr>
        </p:nvSpPr>
        <p:spPr>
          <a:xfrm>
            <a:off x="806450" y="1233488"/>
            <a:ext cx="7639050" cy="4446587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tape drive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1 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disk drive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5, printer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12.</a:t>
            </a:r>
          </a:p>
          <a:p>
            <a:pPr algn="just">
              <a:lnSpc>
                <a:spcPct val="110000"/>
              </a:lnSpc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Each process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can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request resources only in an increasing order of enumeration.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That is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 process can initially request any number of instances of a resource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type -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say, </a:t>
            </a:r>
            <a:r>
              <a:rPr lang="en-GB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GB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that, the process can request instances of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resource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Rj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and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only if F(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Rj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&gt;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F(</a:t>
            </a:r>
            <a:r>
              <a:rPr lang="en-GB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example,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process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that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wants to use the tape drive and printer at the same time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must first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request the tape drive and then request the printer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40080" lvl="1" indent="-274320" algn="just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B7E2649F-7CAD-4B09-9B55-C7F63B1115D2}" type="slidenum">
              <a:rPr lang="en-US" smtClean="0">
                <a:solidFill>
                  <a:srgbClr val="FFFFFF"/>
                </a:solidFill>
              </a:rPr>
              <a:pPr/>
              <a:t>25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9815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Deadlock Avoidance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85800" y="1371600"/>
            <a:ext cx="7848600" cy="48768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avoiding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deadlocks, additional information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about how resources are to be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requested is required.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example, in a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system with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tape drive and one printer, the system might need to know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that process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will request first the tape drive and then the printer before releasing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both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resources, whereas process Q will request first the printer and then the tape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drive.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56" name="Slide Number Placeholder 4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3AF2F9E8-886D-4F95-A51E-C8C120EFE377}" type="slidenum">
              <a:rPr lang="en-US" smtClean="0">
                <a:solidFill>
                  <a:srgbClr val="FFFFFF"/>
                </a:solidFill>
              </a:rPr>
              <a:pPr/>
              <a:t>26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949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Deadlock Avoidance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85800" y="1371600"/>
            <a:ext cx="7848600" cy="4876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knowledge of the complete sequence of requests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releases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each process, the system can decide for each request whether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 not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process should wait in order to avoid a possible future deadlock.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56" name="Slide Number Placeholder 4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3AF2F9E8-886D-4F95-A51E-C8C120EFE377}" type="slidenum">
              <a:rPr lang="en-US" smtClean="0">
                <a:solidFill>
                  <a:srgbClr val="FFFFFF"/>
                </a:solidFill>
              </a:rPr>
              <a:pPr/>
              <a:t>27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2094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Deadlock Avoidance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762000" y="2038350"/>
            <a:ext cx="7573962" cy="4438650"/>
          </a:xfrm>
        </p:spPr>
        <p:txBody>
          <a:bodyPr>
            <a:normAutofit fontScale="77500" lnSpcReduction="20000"/>
          </a:bodyPr>
          <a:lstStyle/>
          <a:p>
            <a:pPr marL="274320" indent="-274320" algn="just" eaLnBrk="1" fontAlgn="auto" hangingPunct="1">
              <a:lnSpc>
                <a:spcPct val="12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Simplest and most useful model requires that each process declare the 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maximum number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 resources of each type that it may need</a:t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indent="-274320" algn="just" eaLnBrk="1" fontAlgn="auto" hangingPunct="1">
              <a:lnSpc>
                <a:spcPct val="12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deadlock-avoidance algorithm dynamically examines the resource-allocation state to ensure that there can never be a circular-wait condition</a:t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indent="-274320" algn="just" eaLnBrk="1" fontAlgn="auto" hangingPunct="1">
              <a:lnSpc>
                <a:spcPct val="12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Resource-allocation 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defined by the number of available and allocated resources, and the maximum demands of the processes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822325" y="1271588"/>
            <a:ext cx="68214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latin typeface="Helvetica" charset="0"/>
              </a:rPr>
              <a:t>Requires that the system has some additional </a:t>
            </a:r>
            <a:r>
              <a:rPr lang="en-US" i="1">
                <a:latin typeface="Helvetica" charset="0"/>
              </a:rPr>
              <a:t>a priori </a:t>
            </a:r>
            <a:r>
              <a:rPr lang="en-US">
                <a:latin typeface="Helvetica" charset="0"/>
              </a:rPr>
              <a:t>information </a:t>
            </a:r>
            <a:br>
              <a:rPr lang="en-US">
                <a:latin typeface="Helvetica" charset="0"/>
              </a:rPr>
            </a:br>
            <a:r>
              <a:rPr lang="en-US">
                <a:latin typeface="Helvetica" charset="0"/>
              </a:rPr>
              <a:t>available</a:t>
            </a:r>
          </a:p>
        </p:txBody>
      </p:sp>
      <p:sp>
        <p:nvSpPr>
          <p:cNvPr id="24581" name="Slide Number Placeholder 4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94CDD8B4-EE4B-4057-A75B-08B09EDCD53A}" type="slidenum">
              <a:rPr lang="en-US" smtClean="0">
                <a:solidFill>
                  <a:srgbClr val="FFFFFF"/>
                </a:solidFill>
              </a:rPr>
              <a:pPr/>
              <a:t>28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4732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Avoidance algorithms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28600" y="1295400"/>
            <a:ext cx="8686800" cy="541813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Denitions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state is safe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system can allocate resources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each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(up to its claimed maximum) and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still avoid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deadlock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state is unsafe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system cannot prevent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processes from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requesting resources such that a deadlock occurs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BF9A5B60-EC82-4A10-A789-409217773B5C}" type="slidenum">
              <a:rPr lang="en-US" smtClean="0">
                <a:solidFill>
                  <a:srgbClr val="FFFFFF"/>
                </a:solidFill>
              </a:rPr>
              <a:pPr/>
              <a:t>29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8581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Avoidance algorithms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28600" y="1439863"/>
            <a:ext cx="8686800" cy="50371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Assumption: For </a:t>
            </a:r>
            <a:r>
              <a:rPr lang="en-US" sz="2800" dirty="0"/>
              <a:t>every process, the maximum resource claims </a:t>
            </a:r>
            <a:r>
              <a:rPr lang="en-US" sz="2800" dirty="0" smtClean="0"/>
              <a:t>are know </a:t>
            </a:r>
            <a:r>
              <a:rPr lang="en-US" sz="2800" dirty="0"/>
              <a:t>a priori.</a:t>
            </a:r>
          </a:p>
          <a:p>
            <a:pPr algn="just">
              <a:lnSpc>
                <a:spcPct val="150000"/>
              </a:lnSpc>
            </a:pPr>
            <a:r>
              <a:rPr lang="en-US" sz="2800" dirty="0" smtClean="0"/>
              <a:t>Idea: Only </a:t>
            </a:r>
            <a:r>
              <a:rPr lang="en-US" sz="2800" dirty="0"/>
              <a:t>grant resource requests that can not lead to </a:t>
            </a:r>
            <a:r>
              <a:rPr lang="en-US" sz="2800" dirty="0" smtClean="0"/>
              <a:t>a deadlock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situation</a:t>
            </a:r>
          </a:p>
          <a:p>
            <a:pPr eaLnBrk="1" hangingPunct="1"/>
            <a:r>
              <a:rPr lang="en-US" sz="2800" dirty="0" smtClean="0"/>
              <a:t>Single instance of a resource type</a:t>
            </a:r>
          </a:p>
          <a:p>
            <a:pPr lvl="1" eaLnBrk="1" hangingPunct="1"/>
            <a:r>
              <a:rPr lang="en-US" dirty="0" smtClean="0"/>
              <a:t>Use a resource-allocation graph</a:t>
            </a:r>
          </a:p>
          <a:p>
            <a:pPr eaLnBrk="1" hangingPunct="1">
              <a:buFont typeface="Wingdings" pitchFamily="2" charset="2"/>
              <a:buNone/>
            </a:pPr>
            <a:endParaRPr lang="en-US" sz="2800" dirty="0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BF9A5B60-EC82-4A10-A789-409217773B5C}" type="slidenum">
              <a:rPr lang="en-US" smtClean="0">
                <a:solidFill>
                  <a:srgbClr val="FFFFFF"/>
                </a:solidFill>
              </a:rPr>
              <a:pPr/>
              <a:t>30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9846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Safe State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55663" y="1306513"/>
            <a:ext cx="7161212" cy="4638675"/>
          </a:xfrm>
        </p:spPr>
        <p:txBody>
          <a:bodyPr>
            <a:normAutofit fontScale="700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en-US" dirty="0" smtClean="0"/>
              <a:t>When a process requests an available resource, system must decide if immediate allocation leaves the system in a safe state</a:t>
            </a:r>
            <a:br>
              <a:rPr lang="en-US" dirty="0" smtClean="0"/>
            </a:br>
            <a:endParaRPr lang="en-US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en-US" dirty="0" smtClean="0"/>
              <a:t>System is in </a:t>
            </a:r>
            <a:r>
              <a:rPr lang="en-US" dirty="0" smtClean="0">
                <a:solidFill>
                  <a:srgbClr val="3366FF"/>
                </a:solidFill>
              </a:rPr>
              <a:t>safe state </a:t>
            </a:r>
            <a:r>
              <a:rPr lang="en-US" dirty="0" smtClean="0"/>
              <a:t>if there exists a sequence &lt;</a:t>
            </a:r>
            <a:r>
              <a:rPr lang="en-US" i="1" dirty="0" smtClean="0"/>
              <a:t>P</a:t>
            </a:r>
            <a:r>
              <a:rPr lang="en-US" i="1" baseline="-25000" dirty="0" smtClean="0"/>
              <a:t>1</a:t>
            </a:r>
            <a:r>
              <a:rPr lang="en-US" i="1" dirty="0" smtClean="0"/>
              <a:t>, P</a:t>
            </a:r>
            <a:r>
              <a:rPr lang="en-US" i="1" baseline="-25000" dirty="0" smtClean="0"/>
              <a:t>2</a:t>
            </a:r>
            <a:r>
              <a:rPr lang="en-US" i="1" dirty="0" smtClean="0"/>
              <a:t>, …, </a:t>
            </a:r>
            <a:r>
              <a:rPr lang="en-US" i="1" dirty="0" err="1" smtClean="0"/>
              <a:t>P</a:t>
            </a:r>
            <a:r>
              <a:rPr lang="en-US" i="1" baseline="-25000" dirty="0" err="1" smtClean="0"/>
              <a:t>n</a:t>
            </a:r>
            <a:r>
              <a:rPr lang="en-US" dirty="0" smtClean="0"/>
              <a:t>&gt; of ALL the  processes  is the systems such that  for each P</a:t>
            </a:r>
            <a:r>
              <a:rPr lang="en-US" baseline="-25000" dirty="0" smtClean="0"/>
              <a:t>i</a:t>
            </a:r>
            <a:r>
              <a:rPr lang="en-US" dirty="0" smtClean="0"/>
              <a:t>, the resources that P</a:t>
            </a:r>
            <a:r>
              <a:rPr lang="en-US" baseline="-25000" dirty="0" smtClean="0"/>
              <a:t>i </a:t>
            </a:r>
            <a:r>
              <a:rPr lang="en-US" dirty="0" smtClean="0"/>
              <a:t>can still request can be satisfied by currently available resources + resources held by all the </a:t>
            </a:r>
            <a:r>
              <a:rPr lang="en-US" i="1" dirty="0" err="1" smtClean="0"/>
              <a:t>P</a:t>
            </a:r>
            <a:r>
              <a:rPr lang="en-US" i="1" baseline="-25000" dirty="0" err="1" smtClean="0"/>
              <a:t>j</a:t>
            </a:r>
            <a:r>
              <a:rPr lang="en-US" dirty="0" smtClean="0"/>
              <a:t>, with</a:t>
            </a:r>
            <a:r>
              <a:rPr lang="en-US" i="1" dirty="0" smtClean="0"/>
              <a:t> j </a:t>
            </a:r>
            <a:r>
              <a:rPr lang="en-US" dirty="0" smtClean="0"/>
              <a:t>&lt; </a:t>
            </a:r>
            <a:r>
              <a:rPr lang="en-US" i="1" dirty="0" err="1" smtClean="0"/>
              <a:t>i</a:t>
            </a:r>
            <a:endParaRPr lang="en-US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en-US" dirty="0" smtClean="0"/>
              <a:t>That is: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If P</a:t>
            </a:r>
            <a:r>
              <a:rPr lang="en-US" baseline="-25000" dirty="0" smtClean="0"/>
              <a:t>i</a:t>
            </a:r>
            <a:r>
              <a:rPr lang="en-US" dirty="0" smtClean="0"/>
              <a:t> resource needs are not immediately available, then </a:t>
            </a:r>
            <a:r>
              <a:rPr lang="en-US" i="1" dirty="0" smtClean="0"/>
              <a:t>P</a:t>
            </a:r>
            <a:r>
              <a:rPr lang="en-US" i="1" baseline="-25000" dirty="0" smtClean="0"/>
              <a:t>i</a:t>
            </a:r>
            <a:r>
              <a:rPr lang="en-US" dirty="0" smtClean="0"/>
              <a:t> can wait until all </a:t>
            </a:r>
            <a:r>
              <a:rPr lang="en-US" i="1" dirty="0" err="1" smtClean="0"/>
              <a:t>P</a:t>
            </a:r>
            <a:r>
              <a:rPr lang="en-US" i="1" baseline="-25000" dirty="0" err="1" smtClean="0"/>
              <a:t>j</a:t>
            </a:r>
            <a:r>
              <a:rPr lang="en-US" i="1" dirty="0" smtClean="0"/>
              <a:t> </a:t>
            </a:r>
            <a:r>
              <a:rPr lang="en-US" dirty="0" smtClean="0"/>
              <a:t>have finished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When </a:t>
            </a:r>
            <a:r>
              <a:rPr lang="en-US" i="1" dirty="0" err="1" smtClean="0"/>
              <a:t>P</a:t>
            </a:r>
            <a:r>
              <a:rPr lang="en-US" i="1" baseline="-25000" dirty="0" err="1" smtClean="0"/>
              <a:t>j</a:t>
            </a:r>
            <a:r>
              <a:rPr lang="en-US" dirty="0" smtClean="0"/>
              <a:t> is finished, </a:t>
            </a:r>
            <a:r>
              <a:rPr lang="en-US" i="1" dirty="0" smtClean="0"/>
              <a:t>P</a:t>
            </a:r>
            <a:r>
              <a:rPr lang="en-US" i="1" baseline="-25000" dirty="0" smtClean="0"/>
              <a:t>i</a:t>
            </a:r>
            <a:r>
              <a:rPr lang="en-US" dirty="0" smtClean="0"/>
              <a:t> can obtain needed resources, execute, return allocated resources, and terminate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When </a:t>
            </a:r>
            <a:r>
              <a:rPr lang="en-US" i="1" dirty="0" smtClean="0"/>
              <a:t>P</a:t>
            </a:r>
            <a:r>
              <a:rPr lang="en-US" i="1" baseline="-25000" dirty="0" smtClean="0"/>
              <a:t>i</a:t>
            </a:r>
            <a:r>
              <a:rPr lang="en-US" dirty="0" smtClean="0"/>
              <a:t> terminates, </a:t>
            </a:r>
            <a:r>
              <a:rPr lang="en-US" i="1" dirty="0" smtClean="0"/>
              <a:t>P</a:t>
            </a:r>
            <a:r>
              <a:rPr lang="en-US" i="1" baseline="-25000" dirty="0" smtClean="0"/>
              <a:t>i </a:t>
            </a:r>
            <a:r>
              <a:rPr lang="en-US" baseline="-25000" dirty="0" smtClean="0"/>
              <a:t>+1</a:t>
            </a:r>
            <a:r>
              <a:rPr lang="en-US" dirty="0" smtClean="0"/>
              <a:t> can obtain its needed resources, and so on </a:t>
            </a: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F2DE2D54-7FA9-49A1-A562-0A5A8C880FF6}" type="slidenum">
              <a:rPr lang="en-US" smtClean="0">
                <a:solidFill>
                  <a:srgbClr val="FFFFFF"/>
                </a:solidFill>
              </a:rPr>
              <a:pPr/>
              <a:t>31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194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Basic Facts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27088" y="1411288"/>
            <a:ext cx="6311900" cy="4414837"/>
          </a:xfrm>
        </p:spPr>
        <p:txBody>
          <a:bodyPr/>
          <a:lstStyle/>
          <a:p>
            <a:pPr eaLnBrk="1" hangingPunct="1"/>
            <a:r>
              <a:rPr lang="en-US" smtClean="0"/>
              <a:t>If a system is in safe state </a:t>
            </a:r>
            <a:r>
              <a:rPr lang="en-US" smtClean="0">
                <a:sym typeface="Symbol" pitchFamily="18" charset="2"/>
              </a:rPr>
              <a:t> no deadlocks</a:t>
            </a:r>
            <a:br>
              <a:rPr lang="en-US" smtClean="0">
                <a:sym typeface="Symbol" pitchFamily="18" charset="2"/>
              </a:rPr>
            </a:br>
            <a:endParaRPr lang="en-US" smtClean="0">
              <a:sym typeface="Symbol" pitchFamily="18" charset="2"/>
            </a:endParaRPr>
          </a:p>
          <a:p>
            <a:pPr eaLnBrk="1" hangingPunct="1"/>
            <a:r>
              <a:rPr lang="en-US" smtClean="0">
                <a:sym typeface="Symbol" pitchFamily="18" charset="2"/>
              </a:rPr>
              <a:t>If a system is in unsafe state  possibility of deadlock</a:t>
            </a:r>
            <a:br>
              <a:rPr lang="en-US" smtClean="0">
                <a:sym typeface="Symbol" pitchFamily="18" charset="2"/>
              </a:rPr>
            </a:br>
            <a:endParaRPr lang="en-US" smtClean="0">
              <a:sym typeface="Symbol" pitchFamily="18" charset="2"/>
            </a:endParaRPr>
          </a:p>
          <a:p>
            <a:pPr eaLnBrk="1" hangingPunct="1"/>
            <a:r>
              <a:rPr lang="en-US" smtClean="0">
                <a:sym typeface="Symbol" pitchFamily="18" charset="2"/>
              </a:rPr>
              <a:t>Avoidance  ensure that a system will never enter an unsafe state.</a:t>
            </a: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937C3F0C-9EB0-4257-84CA-F1E56D9BA496}" type="slidenum">
              <a:rPr lang="en-US" smtClean="0">
                <a:solidFill>
                  <a:srgbClr val="FFFFFF"/>
                </a:solidFill>
              </a:rPr>
              <a:pPr/>
              <a:t>32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524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Safe, Unsafe , Deadlock State </a:t>
            </a:r>
          </a:p>
        </p:txBody>
      </p:sp>
      <p:pic>
        <p:nvPicPr>
          <p:cNvPr id="2765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37" t="1572" r="13683" b="2194"/>
          <a:stretch>
            <a:fillRect/>
          </a:stretch>
        </p:blipFill>
        <p:spPr bwMode="auto">
          <a:xfrm>
            <a:off x="2282825" y="1716088"/>
            <a:ext cx="4391025" cy="434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mpd="dbl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8A87A252-B9C0-4BE6-AA3D-6F706EC959C9}" type="slidenum">
              <a:rPr lang="en-US" smtClean="0">
                <a:solidFill>
                  <a:srgbClr val="FFFFFF"/>
                </a:solidFill>
              </a:rPr>
              <a:pPr/>
              <a:t>33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10316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258763"/>
            <a:ext cx="8243887" cy="4572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 smtClean="0"/>
              <a:t>Unsafe State In Resource-Allocation Graph</a:t>
            </a:r>
          </a:p>
        </p:txBody>
      </p:sp>
      <p:pic>
        <p:nvPicPr>
          <p:cNvPr id="3277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349375"/>
            <a:ext cx="445770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2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61BE8D99-E204-4942-8B79-EB25C50ABC8C}" type="slidenum">
              <a:rPr lang="en-US" smtClean="0">
                <a:solidFill>
                  <a:srgbClr val="FFFFFF"/>
                </a:solidFill>
              </a:rPr>
              <a:pPr/>
              <a:t>34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932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885825" y="277813"/>
            <a:ext cx="8229600" cy="57626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Resource-Allocation Graph Algorithm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09600" y="1392238"/>
            <a:ext cx="8108950" cy="5008562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Suppose that process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en-US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requests a resource </a:t>
            </a:r>
            <a:r>
              <a:rPr lang="en-US" i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R</a:t>
            </a:r>
            <a:r>
              <a:rPr lang="en-US" i="1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j</a:t>
            </a:r>
            <a:r>
              <a:rPr lang="en-US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.</a:t>
            </a:r>
          </a:p>
          <a:p>
            <a:pPr algn="just" eaLnBrk="1" hangingPunct="1"/>
            <a:endParaRPr lang="en-US" i="1" baseline="-25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itchFamily="18" charset="2"/>
            </a:endParaRPr>
          </a:p>
          <a:p>
            <a:pPr algn="just" eaLnBrk="1" hangingPunct="1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The request can be granted only if converting the request edge to an assignment edge does not result in the formation of a cycle in the resource allocation graph.</a:t>
            </a: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9935D1D5-90AD-46B6-8DAB-8C8D2D15827C}" type="slidenum">
              <a:rPr lang="en-US" smtClean="0">
                <a:solidFill>
                  <a:srgbClr val="FFFFFF"/>
                </a:solidFill>
              </a:rPr>
              <a:pPr/>
              <a:t>35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28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Deadlock Detection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/>
            <a:r>
              <a:rPr lang="en-US" smtClean="0"/>
              <a:t>Allow system to enter deadlock state </a:t>
            </a:r>
            <a:br>
              <a:rPr lang="en-US" smtClean="0"/>
            </a:br>
            <a:endParaRPr lang="en-US" smtClean="0"/>
          </a:p>
          <a:p>
            <a:pPr eaLnBrk="1" hangingPunct="1"/>
            <a:r>
              <a:rPr lang="en-US" smtClean="0"/>
              <a:t>Detection algorithm</a:t>
            </a:r>
            <a:br>
              <a:rPr lang="en-US" smtClean="0"/>
            </a:br>
            <a:endParaRPr lang="en-US" smtClean="0"/>
          </a:p>
          <a:p>
            <a:pPr eaLnBrk="1" hangingPunct="1"/>
            <a:r>
              <a:rPr lang="en-US" smtClean="0"/>
              <a:t>Recovery scheme</a:t>
            </a: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3257EE07-051E-49BB-A85D-C345DD3CBB94}" type="slidenum">
              <a:rPr lang="en-US" smtClean="0">
                <a:solidFill>
                  <a:srgbClr val="FFFFFF"/>
                </a:solidFill>
              </a:rPr>
              <a:pPr/>
              <a:t>36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24254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381000"/>
            <a:ext cx="7772400" cy="8445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Single Instance of Each Resource Type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27088" y="1425575"/>
            <a:ext cx="6562725" cy="4511675"/>
          </a:xfrm>
        </p:spPr>
        <p:txBody>
          <a:bodyPr>
            <a:normAutofit fontScale="85000" lnSpcReduction="10000"/>
          </a:bodyPr>
          <a:lstStyle/>
          <a:p>
            <a:pPr eaLnBrk="1" hangingPunct="1"/>
            <a:r>
              <a:rPr lang="en-US" smtClean="0"/>
              <a:t>Maintain </a:t>
            </a:r>
            <a:r>
              <a:rPr lang="en-US" i="1" smtClean="0"/>
              <a:t>wait-for</a:t>
            </a:r>
            <a:r>
              <a:rPr lang="en-US" smtClean="0"/>
              <a:t> graph</a:t>
            </a:r>
          </a:p>
          <a:p>
            <a:pPr lvl="1" eaLnBrk="1" hangingPunct="1"/>
            <a:r>
              <a:rPr lang="en-US" smtClean="0"/>
              <a:t>Nodes are processes</a:t>
            </a:r>
          </a:p>
          <a:p>
            <a:pPr lvl="1" eaLnBrk="1" hangingPunct="1"/>
            <a:r>
              <a:rPr lang="en-US" i="1" smtClean="0"/>
              <a:t>P</a:t>
            </a:r>
            <a:r>
              <a:rPr lang="en-US" i="1" baseline="-25000" smtClean="0"/>
              <a:t>i</a:t>
            </a:r>
            <a:r>
              <a:rPr lang="en-US" smtClean="0"/>
              <a:t> </a:t>
            </a:r>
            <a:r>
              <a:rPr lang="en-US" smtClean="0">
                <a:sym typeface="Symbol" pitchFamily="18" charset="2"/>
              </a:rPr>
              <a:t> </a:t>
            </a:r>
            <a:r>
              <a:rPr lang="en-US" i="1" smtClean="0">
                <a:sym typeface="Symbol" pitchFamily="18" charset="2"/>
              </a:rPr>
              <a:t>P</a:t>
            </a:r>
            <a:r>
              <a:rPr lang="en-US" i="1" baseline="-25000" smtClean="0">
                <a:sym typeface="Symbol" pitchFamily="18" charset="2"/>
              </a:rPr>
              <a:t>j   </a:t>
            </a:r>
            <a:r>
              <a:rPr lang="en-US" smtClean="0">
                <a:sym typeface="Symbol" pitchFamily="18" charset="2"/>
              </a:rPr>
              <a:t>if </a:t>
            </a:r>
            <a:r>
              <a:rPr lang="en-US" i="1" smtClean="0">
                <a:sym typeface="Symbol" pitchFamily="18" charset="2"/>
              </a:rPr>
              <a:t>P</a:t>
            </a:r>
            <a:r>
              <a:rPr lang="en-US" i="1" baseline="-25000" smtClean="0">
                <a:sym typeface="Symbol" pitchFamily="18" charset="2"/>
              </a:rPr>
              <a:t>i</a:t>
            </a:r>
            <a:r>
              <a:rPr lang="en-US" i="1" smtClean="0">
                <a:sym typeface="Symbol" pitchFamily="18" charset="2"/>
              </a:rPr>
              <a:t> </a:t>
            </a:r>
            <a:r>
              <a:rPr lang="en-US" smtClean="0">
                <a:sym typeface="Symbol" pitchFamily="18" charset="2"/>
              </a:rPr>
              <a:t>is waiting for</a:t>
            </a:r>
            <a:r>
              <a:rPr lang="en-US" i="1" smtClean="0">
                <a:sym typeface="Symbol" pitchFamily="18" charset="2"/>
              </a:rPr>
              <a:t> P</a:t>
            </a:r>
            <a:r>
              <a:rPr lang="en-US" i="1" baseline="-25000" smtClean="0">
                <a:sym typeface="Symbol" pitchFamily="18" charset="2"/>
              </a:rPr>
              <a:t>j</a:t>
            </a:r>
            <a:r>
              <a:rPr lang="en-US" i="1" smtClean="0">
                <a:sym typeface="Symbol" pitchFamily="18" charset="2"/>
              </a:rPr>
              <a:t/>
            </a:r>
            <a:br>
              <a:rPr lang="en-US" i="1" smtClean="0">
                <a:sym typeface="Symbol" pitchFamily="18" charset="2"/>
              </a:rPr>
            </a:br>
            <a:endParaRPr lang="en-US" i="1" smtClean="0">
              <a:sym typeface="Symbol" pitchFamily="18" charset="2"/>
            </a:endParaRPr>
          </a:p>
          <a:p>
            <a:pPr eaLnBrk="1" hangingPunct="1"/>
            <a:r>
              <a:rPr lang="en-US" smtClean="0"/>
              <a:t>Periodically invoke an algorithm that searches for a cycle in the graph. If there is a cycle, there exists a deadlock</a:t>
            </a:r>
          </a:p>
          <a:p>
            <a:pPr eaLnBrk="1" hangingPunct="1">
              <a:buFont typeface="Monotype Sorts" charset="2"/>
              <a:buNone/>
            </a:pPr>
            <a:endParaRPr lang="en-US" smtClean="0"/>
          </a:p>
          <a:p>
            <a:pPr eaLnBrk="1" hangingPunct="1"/>
            <a:r>
              <a:rPr lang="en-US" smtClean="0"/>
              <a:t>An algorithm to detect a cycle in a graph requires an order of</a:t>
            </a:r>
            <a:r>
              <a:rPr lang="en-US" i="1" smtClean="0"/>
              <a:t> n</a:t>
            </a:r>
            <a:r>
              <a:rPr lang="en-US" baseline="30000" smtClean="0"/>
              <a:t>2</a:t>
            </a:r>
            <a:r>
              <a:rPr lang="en-US" smtClean="0"/>
              <a:t> operations, where </a:t>
            </a:r>
            <a:r>
              <a:rPr lang="en-US" i="1" smtClean="0"/>
              <a:t>n</a:t>
            </a:r>
            <a:r>
              <a:rPr lang="en-US" smtClean="0"/>
              <a:t> is the number of vertices in the graph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DA1C1B46-E451-4516-B60C-34BD80DA6372}" type="slidenum">
              <a:rPr lang="en-US" smtClean="0">
                <a:solidFill>
                  <a:srgbClr val="FFFFFF"/>
                </a:solidFill>
              </a:rPr>
              <a:pPr/>
              <a:t>37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4623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1258888" y="298450"/>
            <a:ext cx="7285037" cy="4572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400" smtClean="0"/>
              <a:t>Resource-Allocation Graph and Wait-for Graph</a:t>
            </a:r>
          </a:p>
        </p:txBody>
      </p:sp>
      <p:sp>
        <p:nvSpPr>
          <p:cNvPr id="36867" name="Text Box 5"/>
          <p:cNvSpPr txBox="1">
            <a:spLocks noChangeArrowheads="1"/>
          </p:cNvSpPr>
          <p:nvPr/>
        </p:nvSpPr>
        <p:spPr bwMode="auto">
          <a:xfrm>
            <a:off x="1647825" y="5294313"/>
            <a:ext cx="29273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>
                <a:latin typeface="Helvetica" charset="0"/>
              </a:rPr>
              <a:t>Resource-Allocation Graph</a:t>
            </a:r>
          </a:p>
        </p:txBody>
      </p:sp>
      <p:sp>
        <p:nvSpPr>
          <p:cNvPr id="36868" name="Text Box 6"/>
          <p:cNvSpPr txBox="1">
            <a:spLocks noChangeArrowheads="1"/>
          </p:cNvSpPr>
          <p:nvPr/>
        </p:nvSpPr>
        <p:spPr bwMode="auto">
          <a:xfrm>
            <a:off x="4810125" y="5294313"/>
            <a:ext cx="3143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>
                <a:latin typeface="Helvetica" charset="0"/>
              </a:rPr>
              <a:t>Corresponding wait-for graph</a:t>
            </a:r>
          </a:p>
        </p:txBody>
      </p:sp>
      <p:pic>
        <p:nvPicPr>
          <p:cNvPr id="36869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025" y="1395413"/>
            <a:ext cx="5807075" cy="376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0" name="Slide Number Placeholder 5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7CB7A288-784A-4F2E-B668-BB63C6107953}" type="slidenum">
              <a:rPr lang="en-US" smtClean="0">
                <a:solidFill>
                  <a:srgbClr val="FFFFFF"/>
                </a:solidFill>
              </a:rPr>
              <a:pPr/>
              <a:t>38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8133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742950" y="350838"/>
            <a:ext cx="8763000" cy="4572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700" smtClean="0"/>
              <a:t/>
            </a:r>
            <a:br>
              <a:rPr lang="en-US" sz="2700" smtClean="0"/>
            </a:br>
            <a:r>
              <a:rPr lang="en-US" sz="2700" smtClean="0"/>
              <a:t>Recovery from Deadlock:  Process Termination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 fontScale="85000" lnSpcReduction="20000"/>
          </a:bodyPr>
          <a:lstStyle/>
          <a:p>
            <a:pPr eaLnBrk="1" hangingPunct="1"/>
            <a:r>
              <a:rPr lang="en-US" smtClean="0"/>
              <a:t>Abort all deadlocked processes</a:t>
            </a:r>
            <a:br>
              <a:rPr lang="en-US" smtClean="0"/>
            </a:br>
            <a:endParaRPr lang="en-US" smtClean="0"/>
          </a:p>
          <a:p>
            <a:pPr eaLnBrk="1" hangingPunct="1"/>
            <a:r>
              <a:rPr lang="en-US" smtClean="0"/>
              <a:t>Abort one process at a time until the deadlock cycle is eliminated</a:t>
            </a:r>
            <a:br>
              <a:rPr lang="en-US" smtClean="0"/>
            </a:br>
            <a:endParaRPr lang="en-US" smtClean="0"/>
          </a:p>
          <a:p>
            <a:pPr eaLnBrk="1" hangingPunct="1"/>
            <a:r>
              <a:rPr lang="en-US" smtClean="0"/>
              <a:t>In which order should we choose to abort?</a:t>
            </a:r>
          </a:p>
          <a:p>
            <a:pPr lvl="1" eaLnBrk="1" hangingPunct="1"/>
            <a:r>
              <a:rPr lang="en-US" smtClean="0"/>
              <a:t>Priority of the process</a:t>
            </a:r>
          </a:p>
          <a:p>
            <a:pPr lvl="1" eaLnBrk="1" hangingPunct="1"/>
            <a:r>
              <a:rPr lang="en-US" smtClean="0"/>
              <a:t>How long process has computed, and how much longer to completion</a:t>
            </a:r>
          </a:p>
          <a:p>
            <a:pPr lvl="1" eaLnBrk="1" hangingPunct="1"/>
            <a:r>
              <a:rPr lang="en-US" smtClean="0"/>
              <a:t>Resources the process has used</a:t>
            </a:r>
          </a:p>
          <a:p>
            <a:pPr lvl="1" eaLnBrk="1" hangingPunct="1"/>
            <a:r>
              <a:rPr lang="en-US" smtClean="0"/>
              <a:t>Resources process needs to complete</a:t>
            </a:r>
          </a:p>
          <a:p>
            <a:pPr lvl="1" eaLnBrk="1" hangingPunct="1"/>
            <a:r>
              <a:rPr lang="en-US" smtClean="0"/>
              <a:t>How many processes will need to be terminated</a:t>
            </a:r>
          </a:p>
          <a:p>
            <a:pPr lvl="1" eaLnBrk="1" hangingPunct="1"/>
            <a:r>
              <a:rPr lang="en-US" smtClean="0"/>
              <a:t>Is process interactive or batch?</a:t>
            </a: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978F1E43-4412-4935-8AC7-B59FB985F5D3}" type="slidenum">
              <a:rPr lang="en-US" smtClean="0">
                <a:solidFill>
                  <a:srgbClr val="FFFFFF"/>
                </a:solidFill>
              </a:rPr>
              <a:pPr/>
              <a:t>39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68860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742950" y="350838"/>
            <a:ext cx="8763000" cy="4572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700" smtClean="0"/>
              <a:t/>
            </a:r>
            <a:br>
              <a:rPr lang="en-US" sz="2700" smtClean="0"/>
            </a:br>
            <a:r>
              <a:rPr lang="en-US" sz="2700" smtClean="0"/>
              <a:t>Recovery from Deadlock:  Process Termination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/>
            <a:r>
              <a:rPr lang="en-US" smtClean="0"/>
              <a:t>1. what the priority of the process is</a:t>
            </a:r>
          </a:p>
          <a:p>
            <a:pPr eaLnBrk="1" hangingPunct="1"/>
            <a:r>
              <a:rPr lang="en-US" smtClean="0"/>
              <a:t>2. how long the process has computed and how much longer the process will compute before completing its des</a:t>
            </a: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FE2F1C2B-CB5A-498F-9E71-1C56755FAB3B}" type="slidenum">
              <a:rPr lang="en-US" smtClean="0">
                <a:solidFill>
                  <a:srgbClr val="FFFFFF"/>
                </a:solidFill>
              </a:rPr>
              <a:pPr/>
              <a:t>40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02473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>
          <a:xfrm>
            <a:off x="1138238" y="312738"/>
            <a:ext cx="8020050" cy="4572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700" smtClean="0"/>
              <a:t>Recovery from Deadlock: Resource Preemption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27088" y="1482725"/>
            <a:ext cx="7351712" cy="4483100"/>
          </a:xfrm>
        </p:spPr>
        <p:txBody>
          <a:bodyPr/>
          <a:lstStyle/>
          <a:p>
            <a:pPr eaLnBrk="1" hangingPunct="1"/>
            <a:r>
              <a:rPr lang="en-US" smtClean="0"/>
              <a:t>Selecting a victim – minimize cost</a:t>
            </a:r>
            <a:br>
              <a:rPr lang="en-US" smtClean="0"/>
            </a:br>
            <a:endParaRPr lang="en-US" smtClean="0"/>
          </a:p>
          <a:p>
            <a:pPr eaLnBrk="1" hangingPunct="1"/>
            <a:r>
              <a:rPr lang="en-US" smtClean="0"/>
              <a:t>Rollback – return to some safe state, restart process for that state</a:t>
            </a:r>
            <a:br>
              <a:rPr lang="en-US" smtClean="0"/>
            </a:br>
            <a:endParaRPr lang="en-US" smtClean="0"/>
          </a:p>
          <a:p>
            <a:pPr eaLnBrk="1" hangingPunct="1"/>
            <a:r>
              <a:rPr lang="en-US" smtClean="0"/>
              <a:t>Starvation –  same process may always be picked as victim, include number of rollback in cost factor</a:t>
            </a:r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6A3B010F-3D0F-4317-9572-21E68251EFF4}" type="slidenum">
              <a:rPr lang="en-US" smtClean="0">
                <a:solidFill>
                  <a:srgbClr val="FFFFFF"/>
                </a:solidFill>
              </a:rPr>
              <a:pPr/>
              <a:t>41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120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1868</Words>
  <Application>Microsoft Office PowerPoint</Application>
  <PresentationFormat>On-screen Show (4:3)</PresentationFormat>
  <Paragraphs>263</Paragraphs>
  <Slides>41</Slides>
  <Notes>41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Lecture 6 Deadlock</vt:lpstr>
      <vt:lpstr>Deadlock and Starvation</vt:lpstr>
      <vt:lpstr>Deadlock and Starvation</vt:lpstr>
      <vt:lpstr>Deadlocks</vt:lpstr>
      <vt:lpstr>The Deadlock Problem</vt:lpstr>
      <vt:lpstr>The Deadlock Problem</vt:lpstr>
      <vt:lpstr>The Deadlock Problem</vt:lpstr>
      <vt:lpstr>Bridge Crossing Example</vt:lpstr>
      <vt:lpstr>System Model</vt:lpstr>
      <vt:lpstr>Deadlock Characterization</vt:lpstr>
      <vt:lpstr>Resource-Allocation Graph</vt:lpstr>
      <vt:lpstr>Resource-Allocation Graph (Cont.)</vt:lpstr>
      <vt:lpstr>Example of a Resource Allocation Graph</vt:lpstr>
      <vt:lpstr>Resource Allocation Graph With A Deadlock</vt:lpstr>
      <vt:lpstr>Graph With A Cycle But No Deadlock</vt:lpstr>
      <vt:lpstr>Basic Facts</vt:lpstr>
      <vt:lpstr>Methods for Handling Deadlocks</vt:lpstr>
      <vt:lpstr>Deadlock Prevention</vt:lpstr>
      <vt:lpstr>Deadlock Prevention</vt:lpstr>
      <vt:lpstr>Deadlock Prevention</vt:lpstr>
      <vt:lpstr>Deadlock Prevention</vt:lpstr>
      <vt:lpstr>Deadlock Prevention</vt:lpstr>
      <vt:lpstr>Deadlock Prevention (Cont.)</vt:lpstr>
      <vt:lpstr>Deadlock Prevention (Cont.)</vt:lpstr>
      <vt:lpstr>Deadlock Prevention (Cont.)</vt:lpstr>
      <vt:lpstr>Deadlock Avoidance</vt:lpstr>
      <vt:lpstr>Deadlock Avoidance</vt:lpstr>
      <vt:lpstr>Deadlock Avoidance</vt:lpstr>
      <vt:lpstr>Avoidance algorithms</vt:lpstr>
      <vt:lpstr>Avoidance algorithms</vt:lpstr>
      <vt:lpstr>Safe State</vt:lpstr>
      <vt:lpstr>Basic Facts</vt:lpstr>
      <vt:lpstr>Safe, Unsafe , Deadlock State </vt:lpstr>
      <vt:lpstr>Unsafe State In Resource-Allocation Graph</vt:lpstr>
      <vt:lpstr>Resource-Allocation Graph Algorithm</vt:lpstr>
      <vt:lpstr>Deadlock Detection</vt:lpstr>
      <vt:lpstr>Single Instance of Each Resource Type</vt:lpstr>
      <vt:lpstr>Resource-Allocation Graph and Wait-for Graph</vt:lpstr>
      <vt:lpstr> Recovery from Deadlock:  Process Termination</vt:lpstr>
      <vt:lpstr> Recovery from Deadlock:  Process Termination</vt:lpstr>
      <vt:lpstr>Recovery from Deadlock: Resource Preemption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6:  Process Synchronization</dc:title>
  <dc:creator>nermin</dc:creator>
  <cp:lastModifiedBy>Abd EL Aziz Ahmed</cp:lastModifiedBy>
  <cp:revision>26</cp:revision>
  <dcterms:created xsi:type="dcterms:W3CDTF">2006-08-16T00:00:00Z</dcterms:created>
  <dcterms:modified xsi:type="dcterms:W3CDTF">2016-04-25T10:18:57Z</dcterms:modified>
</cp:coreProperties>
</file>