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4197925" cy="42519600"/>
  <p:notesSz cx="6715125" cy="92392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64"/>
    <a:srgbClr val="698ED9"/>
    <a:srgbClr val="C0C0C0"/>
    <a:srgbClr val="0046D2"/>
    <a:srgbClr val="FF0000"/>
    <a:srgbClr val="A7C4FF"/>
    <a:srgbClr val="003399"/>
    <a:srgbClr val="EAEA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5620"/>
    <p:restoredTop sz="80769" autoAdjust="0"/>
  </p:normalViewPr>
  <p:slideViewPr>
    <p:cSldViewPr snapToGrid="0" showGuides="1">
      <p:cViewPr>
        <p:scale>
          <a:sx n="30" d="100"/>
          <a:sy n="30" d="100"/>
        </p:scale>
        <p:origin x="-648" y="5064"/>
      </p:cViewPr>
      <p:guideLst>
        <p:guide orient="horz" pos="6246"/>
        <p:guide orient="horz" pos="26086"/>
        <p:guide orient="horz" pos="2774"/>
        <p:guide pos="56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.16424280298296129"/>
          <c:w val="0.94435171048157796"/>
          <c:h val="0.83185768445610964"/>
        </c:manualLayout>
      </c:layout>
      <c:pie3DChart>
        <c:varyColors val="1"/>
        <c:ser>
          <c:idx val="0"/>
          <c:order val="0"/>
          <c:tx>
            <c:strRef>
              <c:f>Sheet1!$C$22</c:f>
              <c:strCache>
                <c:ptCount val="1"/>
                <c:pt idx="0">
                  <c:v>Frequency</c:v>
                </c:pt>
              </c:strCache>
            </c:strRef>
          </c:tx>
          <c:dPt>
            <c:idx val="0"/>
            <c:spPr>
              <a:solidFill>
                <a:srgbClr val="002060"/>
              </a:solidFill>
            </c:spPr>
          </c:dPt>
          <c:dPt>
            <c:idx val="1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C000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Pt>
            <c:idx val="4"/>
            <c:spPr>
              <a:solidFill>
                <a:srgbClr val="00B050"/>
              </a:solidFill>
            </c:spPr>
          </c:dPt>
          <c:dLbls>
            <c:dLbl>
              <c:idx val="0"/>
              <c:layout>
                <c:manualLayout>
                  <c:x val="-0.22406874500399701"/>
                  <c:y val="-6.4422762372094794E-2"/>
                </c:manualLayout>
              </c:layout>
              <c:tx>
                <c:rich>
                  <a:bodyPr/>
                  <a:lstStyle/>
                  <a:p>
                    <a:r>
                      <a:rPr lang="en-GB" sz="1800" dirty="0">
                        <a:solidFill>
                          <a:schemeClr val="bg1"/>
                        </a:solidFill>
                      </a:rPr>
                      <a:t>Adjuvant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cytoreductive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surgery then 6 cycles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taxol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carboplatin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
50%</a:t>
                    </a: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9333597688778137"/>
                  <c:y val="-0.21156890714747686"/>
                </c:manualLayout>
              </c:layout>
              <c:tx>
                <c:rich>
                  <a:bodyPr/>
                  <a:lstStyle/>
                  <a:p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Neoadjuvant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GB" sz="1800" dirty="0" smtClean="0">
                        <a:solidFill>
                          <a:schemeClr val="bg1"/>
                        </a:solidFill>
                      </a:rPr>
                      <a:t>3</a:t>
                    </a:r>
                    <a:r>
                      <a:rPr lang="en-GB" sz="1800" baseline="0" dirty="0" smtClean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GB" sz="1800" dirty="0" smtClean="0">
                        <a:solidFill>
                          <a:schemeClr val="bg1"/>
                        </a:solidFill>
                      </a:rPr>
                      <a:t>cycles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taxol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carboplatin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then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cytoreductive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surgery then 3 cycles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taxol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en-GB" sz="1800" dirty="0" err="1">
                        <a:solidFill>
                          <a:schemeClr val="bg1"/>
                        </a:solidFill>
                      </a:rPr>
                      <a:t>carboplatin</a:t>
                    </a:r>
                    <a:r>
                      <a:rPr lang="en-GB" sz="1800" dirty="0">
                        <a:solidFill>
                          <a:schemeClr val="bg1"/>
                        </a:solidFill>
                      </a:rPr>
                      <a:t>
32%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GB" sz="1800" dirty="0" err="1"/>
                      <a:t>Neoadjuvant</a:t>
                    </a:r>
                    <a:r>
                      <a:rPr lang="en-GB" sz="1800" dirty="0"/>
                      <a:t> 6 cycles </a:t>
                    </a:r>
                    <a:r>
                      <a:rPr lang="en-GB" sz="1800" dirty="0" err="1"/>
                      <a:t>taxol</a:t>
                    </a:r>
                    <a:r>
                      <a:rPr lang="en-GB" sz="1800" dirty="0"/>
                      <a:t> </a:t>
                    </a:r>
                    <a:r>
                      <a:rPr lang="en-GB" sz="1800" dirty="0" err="1"/>
                      <a:t>carboplatin</a:t>
                    </a:r>
                    <a:r>
                      <a:rPr lang="en-GB" sz="1800" dirty="0"/>
                      <a:t> then </a:t>
                    </a:r>
                    <a:r>
                      <a:rPr lang="en-GB" sz="1800" dirty="0" err="1"/>
                      <a:t>cytoreductive</a:t>
                    </a:r>
                    <a:r>
                      <a:rPr lang="en-GB" sz="1800" dirty="0"/>
                      <a:t> surgery
13%</a:t>
                    </a: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1.9403921276534591E-2"/>
                  <c:y val="4.3216499964406069E-4"/>
                </c:manualLayout>
              </c:layout>
              <c:tx>
                <c:rich>
                  <a:bodyPr/>
                  <a:lstStyle/>
                  <a:p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Neoadjuvant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 6 cycles </a:t>
                    </a:r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taxol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 </a:t>
                    </a:r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carboplatin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 then </a:t>
                    </a:r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cytoreductive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 surgery then 2 cycles </a:t>
                    </a:r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taxol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 </a:t>
                    </a:r>
                    <a:r>
                      <a:rPr lang="en-GB" sz="1800" dirty="0" err="1">
                        <a:solidFill>
                          <a:srgbClr val="0070C0"/>
                        </a:solidFill>
                      </a:rPr>
                      <a:t>carboplatin</a:t>
                    </a:r>
                    <a:r>
                      <a:rPr lang="en-GB" sz="1800" dirty="0">
                        <a:solidFill>
                          <a:srgbClr val="0070C0"/>
                        </a:solidFill>
                      </a:rPr>
                      <a:t>
2%</a:t>
                    </a: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0.1441451447526608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GB" sz="1800" dirty="0" err="1">
                        <a:solidFill>
                          <a:srgbClr val="00B050"/>
                        </a:solidFill>
                      </a:rPr>
                      <a:t>Neoadjuvant 6 cycles taxol carboplatin then cytoreductive surgery then 6 cycles taxol carboplatin
3%</a:t>
                    </a:r>
                    <a:endParaRPr lang="en-GB" sz="1800" dirty="0">
                      <a:solidFill>
                        <a:srgbClr val="00B050"/>
                      </a:solidFill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800"/>
                </a:pPr>
                <a:endParaRPr lang="en-US"/>
              </a:p>
            </c:txPr>
            <c:showCatName val="1"/>
            <c:showPercent val="1"/>
          </c:dLbls>
          <c:cat>
            <c:multiLvlStrRef>
              <c:f>Sheet1!$A$23:$B$27</c:f>
              <c:multiLvlStrCache>
                <c:ptCount val="5"/>
                <c:lvl>
                  <c:pt idx="0">
                    <c:v>cytoreductive surgery then 6 cycles taxol carboplatin</c:v>
                  </c:pt>
                  <c:pt idx="1">
                    <c:v>3 cycles taxol carboplatin then cytoreductive surgery then 3 cycles taxol carboplatin</c:v>
                  </c:pt>
                  <c:pt idx="2">
                    <c:v>6 cycles taxol carboplatin then cytoreductive surgery</c:v>
                  </c:pt>
                  <c:pt idx="3">
                    <c:v>6 cycles taxol carboplatin then cytoreductive surgery then 2 cycles taxol carboplatin</c:v>
                  </c:pt>
                  <c:pt idx="4">
                    <c:v>6 cycles taxol carboplatin then cytoreductive surgery then 6 cycles taxol carboplatin</c:v>
                  </c:pt>
                </c:lvl>
                <c:lvl>
                  <c:pt idx="0">
                    <c:v>Adjuvant</c:v>
                  </c:pt>
                  <c:pt idx="1">
                    <c:v>Neoadjuvant</c:v>
                  </c:pt>
                </c:lvl>
              </c:multiLvlStrCache>
            </c:multiLvlStrRef>
          </c:cat>
          <c:val>
            <c:numRef>
              <c:f>Sheet1!$C$23:$C$27</c:f>
              <c:numCache>
                <c:formatCode>General</c:formatCode>
                <c:ptCount val="5"/>
                <c:pt idx="0">
                  <c:v>30</c:v>
                </c:pt>
                <c:pt idx="1">
                  <c:v>19</c:v>
                </c:pt>
                <c:pt idx="2">
                  <c:v>8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Sheet1!$D$22</c:f>
              <c:strCache>
                <c:ptCount val="1"/>
                <c:pt idx="0">
                  <c:v>Percentage</c:v>
                </c:pt>
              </c:strCache>
            </c:strRef>
          </c:tx>
          <c:dLbls>
            <c:showCatName val="1"/>
            <c:showPercent val="1"/>
          </c:dLbls>
          <c:cat>
            <c:multiLvlStrRef>
              <c:f>Sheet1!$A$23:$B$27</c:f>
              <c:multiLvlStrCache>
                <c:ptCount val="5"/>
                <c:lvl>
                  <c:pt idx="0">
                    <c:v>cytoreductive surgery then 6 cycles taxol carboplatin</c:v>
                  </c:pt>
                  <c:pt idx="1">
                    <c:v>3 cycles taxol carboplatin then cytoreductive surgery then 3 cycles taxol carboplatin</c:v>
                  </c:pt>
                  <c:pt idx="2">
                    <c:v>6 cycles taxol carboplatin then cytoreductive surgery</c:v>
                  </c:pt>
                  <c:pt idx="3">
                    <c:v>6 cycles taxol carboplatin then cytoreductive surgery then 2 cycles taxol carboplatin</c:v>
                  </c:pt>
                  <c:pt idx="4">
                    <c:v>6 cycles taxol carboplatin then cytoreductive surgery then 6 cycles taxol carboplatin</c:v>
                  </c:pt>
                </c:lvl>
                <c:lvl>
                  <c:pt idx="0">
                    <c:v>Adjuvant</c:v>
                  </c:pt>
                  <c:pt idx="1">
                    <c:v>Neoadjuvant</c:v>
                  </c:pt>
                </c:lvl>
              </c:multiLvlStrCache>
            </c:multiLvlStrRef>
          </c:cat>
          <c:val>
            <c:numRef>
              <c:f>Sheet1!$D$23:$D$27</c:f>
              <c:numCache>
                <c:formatCode>General</c:formatCode>
                <c:ptCount val="5"/>
                <c:pt idx="0">
                  <c:v>100</c:v>
                </c:pt>
                <c:pt idx="1">
                  <c:v>63.3</c:v>
                </c:pt>
                <c:pt idx="2">
                  <c:v>26.7</c:v>
                </c:pt>
                <c:pt idx="3">
                  <c:v>3.3</c:v>
                </c:pt>
                <c:pt idx="4">
                  <c:v>6.7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3650" y="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149DA-F315-43E5-9D4E-A7DAC7161ADE}" type="datetimeFigureOut">
              <a:rPr lang="en-US" smtClean="0"/>
              <a:pPr/>
              <a:t>1/14/2017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570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3650" y="877570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7A54E-C65E-41A6-A972-9B4CA84DB59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965325" y="692150"/>
            <a:ext cx="278606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3C9C5BE-66C6-4469-AF3E-4EA6BB6CCE6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88346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A9F509-86DA-447E-BCCC-DABF96E1DCEB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139933" y="2040944"/>
            <a:ext cx="31909293" cy="3842027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1565522" y="2691804"/>
            <a:ext cx="31066889" cy="19275552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701636" y="11285277"/>
            <a:ext cx="29068236" cy="11338560"/>
          </a:xfrm>
        </p:spPr>
        <p:txBody>
          <a:bodyPr lIns="219191" rIns="219191" bIns="219191"/>
          <a:lstStyle>
            <a:lvl1pPr algn="r">
              <a:defRPr sz="216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2701636" y="22847198"/>
            <a:ext cx="29068236" cy="5669280"/>
          </a:xfrm>
        </p:spPr>
        <p:txBody>
          <a:bodyPr lIns="876763" tIns="0"/>
          <a:lstStyle>
            <a:lvl1pPr marL="175353" indent="0" algn="r">
              <a:spcBef>
                <a:spcPts val="0"/>
              </a:spcBef>
              <a:buNone/>
              <a:defRPr sz="9600">
                <a:solidFill>
                  <a:schemeClr val="bg2">
                    <a:shade val="25000"/>
                  </a:schemeClr>
                </a:solidFill>
              </a:defRPr>
            </a:lvl1pPr>
            <a:lvl2pPr marL="2191908" indent="0" algn="ctr">
              <a:buNone/>
            </a:lvl2pPr>
            <a:lvl3pPr marL="4383816" indent="0" algn="ctr">
              <a:buNone/>
            </a:lvl3pPr>
            <a:lvl4pPr marL="6575725" indent="0" algn="ctr">
              <a:buNone/>
            </a:lvl4pPr>
            <a:lvl5pPr marL="8767633" indent="0" algn="ctr">
              <a:buNone/>
            </a:lvl5pPr>
            <a:lvl6pPr marL="10959541" indent="0" algn="ctr">
              <a:buNone/>
            </a:lvl6pPr>
            <a:lvl7pPr marL="13151449" indent="0" algn="ctr">
              <a:buNone/>
            </a:lvl7pPr>
            <a:lvl8pPr marL="15343358" indent="0" algn="ctr">
              <a:buNone/>
            </a:lvl8pPr>
            <a:lvl9pPr marL="17535266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sz="67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886" y="30897576"/>
            <a:ext cx="30607143" cy="6519672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0886" y="3288183"/>
            <a:ext cx="30607143" cy="2596530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139933" y="2040944"/>
            <a:ext cx="31909293" cy="3842027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1565522" y="2691807"/>
            <a:ext cx="31066889" cy="2691624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574" y="30557419"/>
            <a:ext cx="30607143" cy="4195267"/>
          </a:xfrm>
        </p:spPr>
        <p:txBody>
          <a:bodyPr lIns="438382" bIns="0" anchor="b"/>
          <a:lstStyle>
            <a:lvl1pPr algn="l">
              <a:buNone/>
              <a:defRPr sz="173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574" y="34871801"/>
            <a:ext cx="30607143" cy="2607869"/>
          </a:xfrm>
        </p:spPr>
        <p:txBody>
          <a:bodyPr lIns="569896" tIns="0" anchor="t"/>
          <a:lstStyle>
            <a:lvl1pPr marL="0" marR="175353" indent="0" algn="l">
              <a:spcBef>
                <a:spcPts val="0"/>
              </a:spcBef>
              <a:spcAft>
                <a:spcPts val="0"/>
              </a:spcAft>
              <a:buNone/>
              <a:defRPr sz="86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3641" y="3288182"/>
            <a:ext cx="14705108" cy="27212544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784716" y="3288182"/>
            <a:ext cx="14705108" cy="27212544"/>
          </a:xfrm>
        </p:spPr>
        <p:txBody>
          <a:bodyPr/>
          <a:lstStyle>
            <a:lvl1pPr>
              <a:defRPr sz="12500"/>
            </a:lvl1pPr>
            <a:lvl2pPr>
              <a:defRPr sz="10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886" y="30897576"/>
            <a:ext cx="30607143" cy="6519672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70975" y="3592516"/>
            <a:ext cx="14705108" cy="4911404"/>
          </a:xfrm>
        </p:spPr>
        <p:txBody>
          <a:bodyPr lIns="701411" anchor="ctr"/>
          <a:lstStyle>
            <a:lvl1pPr marL="0" indent="0" algn="l">
              <a:buNone/>
              <a:defRPr sz="11500" b="1">
                <a:solidFill>
                  <a:schemeClr val="tx1"/>
                </a:solidFill>
              </a:defRPr>
            </a:lvl1pPr>
            <a:lvl2pPr>
              <a:buNone/>
              <a:defRPr sz="9600" b="1"/>
            </a:lvl2pPr>
            <a:lvl3pPr>
              <a:buNone/>
              <a:defRPr sz="8600" b="1"/>
            </a:lvl3pPr>
            <a:lvl4pPr>
              <a:buNone/>
              <a:defRPr sz="7700" b="1"/>
            </a:lvl4pPr>
            <a:lvl5pPr>
              <a:buNone/>
              <a:defRPr sz="77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7398789" y="3592516"/>
            <a:ext cx="14705108" cy="4911404"/>
          </a:xfrm>
        </p:spPr>
        <p:txBody>
          <a:bodyPr lIns="657572" anchor="ctr"/>
          <a:lstStyle>
            <a:lvl1pPr marL="0" indent="0" algn="l">
              <a:buNone/>
              <a:defRPr sz="11500" b="1">
                <a:solidFill>
                  <a:schemeClr val="tx1"/>
                </a:solidFill>
              </a:defRPr>
            </a:lvl1pPr>
            <a:lvl2pPr>
              <a:buNone/>
              <a:defRPr sz="9600" b="1"/>
            </a:lvl2pPr>
            <a:lvl3pPr>
              <a:buNone/>
              <a:defRPr sz="8600" b="1"/>
            </a:lvl3pPr>
            <a:lvl4pPr>
              <a:buNone/>
              <a:defRPr sz="7700" b="1"/>
            </a:lvl4pPr>
            <a:lvl5pPr>
              <a:buNone/>
              <a:defRPr sz="77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270975" y="8976360"/>
            <a:ext cx="14705108" cy="21637752"/>
          </a:xfrm>
        </p:spPr>
        <p:txBody>
          <a:bodyPr anchor="t"/>
          <a:lstStyle>
            <a:lvl1pPr algn="l">
              <a:defRPr sz="11500"/>
            </a:lvl1pPr>
            <a:lvl2pPr algn="l">
              <a:defRPr sz="9600"/>
            </a:lvl2pPr>
            <a:lvl3pPr algn="l">
              <a:defRPr sz="8600"/>
            </a:lvl3pPr>
            <a:lvl4pPr algn="l">
              <a:defRPr sz="7700"/>
            </a:lvl4pPr>
            <a:lvl5pPr algn="l">
              <a:defRPr sz="77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398789" y="8976360"/>
            <a:ext cx="14705108" cy="21637752"/>
          </a:xfrm>
        </p:spPr>
        <p:txBody>
          <a:bodyPr anchor="t"/>
          <a:lstStyle>
            <a:lvl1pPr algn="l">
              <a:defRPr sz="11500"/>
            </a:lvl1pPr>
            <a:lvl2pPr algn="l">
              <a:defRPr sz="9600"/>
            </a:lvl2pPr>
            <a:lvl3pPr algn="l">
              <a:defRPr sz="8600"/>
            </a:lvl3pPr>
            <a:lvl4pPr algn="l">
              <a:defRPr sz="7700"/>
            </a:lvl4pPr>
            <a:lvl5pPr algn="l">
              <a:defRPr sz="77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39933" y="2040944"/>
            <a:ext cx="31909293" cy="3842027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14667" y="3307080"/>
            <a:ext cx="11114326" cy="5669280"/>
          </a:xfrm>
        </p:spPr>
        <p:txBody>
          <a:bodyPr anchor="b"/>
          <a:lstStyle>
            <a:lvl1pPr algn="l">
              <a:buNone/>
              <a:defRPr sz="105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20714903" y="8976373"/>
            <a:ext cx="11114326" cy="26077894"/>
          </a:xfrm>
        </p:spPr>
        <p:txBody>
          <a:bodyPr lIns="438382"/>
          <a:lstStyle>
            <a:lvl1pPr marL="87676" marR="87676" indent="0">
              <a:spcBef>
                <a:spcPts val="0"/>
              </a:spcBef>
              <a:buNone/>
              <a:defRPr sz="6700">
                <a:solidFill>
                  <a:schemeClr val="tx1"/>
                </a:solidFill>
              </a:defRPr>
            </a:lvl1pPr>
            <a:lvl2pPr>
              <a:buNone/>
              <a:defRPr sz="5800">
                <a:solidFill>
                  <a:schemeClr val="tx1"/>
                </a:solidFill>
              </a:defRPr>
            </a:lvl2pPr>
            <a:lvl3pPr>
              <a:buNone/>
              <a:defRPr sz="4800">
                <a:solidFill>
                  <a:schemeClr val="tx1"/>
                </a:solidFill>
              </a:defRPr>
            </a:lvl3pPr>
            <a:lvl4pPr>
              <a:buNone/>
              <a:defRPr sz="4300">
                <a:solidFill>
                  <a:schemeClr val="tx1"/>
                </a:solidFill>
              </a:defRPr>
            </a:lvl4pPr>
            <a:lvl5pPr>
              <a:buNone/>
              <a:defRPr sz="43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847480" y="5766893"/>
            <a:ext cx="17301513" cy="29291292"/>
          </a:xfrm>
        </p:spPr>
        <p:txBody>
          <a:bodyPr/>
          <a:lstStyle>
            <a:lvl1pPr>
              <a:defRPr sz="13400">
                <a:solidFill>
                  <a:schemeClr val="tx1"/>
                </a:solidFill>
              </a:defRPr>
            </a:lvl1pPr>
            <a:lvl2pPr>
              <a:defRPr sz="12500">
                <a:solidFill>
                  <a:schemeClr val="tx1"/>
                </a:solidFill>
              </a:defRPr>
            </a:lvl2pPr>
            <a:lvl3pPr>
              <a:defRPr sz="11500">
                <a:solidFill>
                  <a:schemeClr val="tx1"/>
                </a:solidFill>
              </a:defRPr>
            </a:lvl3pPr>
            <a:lvl4pPr>
              <a:defRPr sz="9600">
                <a:solidFill>
                  <a:schemeClr val="tx1"/>
                </a:solidFill>
              </a:defRPr>
            </a:lvl4pPr>
            <a:lvl5pPr>
              <a:defRPr sz="96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139933" y="2040944"/>
            <a:ext cx="31909293" cy="3842027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23938550" y="2691804"/>
            <a:ext cx="8693861" cy="2692908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9896" y="31074747"/>
            <a:ext cx="30778133" cy="6519672"/>
          </a:xfrm>
        </p:spPr>
        <p:txBody>
          <a:bodyPr anchor="t"/>
          <a:lstStyle>
            <a:lvl1pPr algn="l">
              <a:buNone/>
              <a:defRPr sz="173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24170094" y="3307080"/>
            <a:ext cx="8378492" cy="26111176"/>
          </a:xfrm>
        </p:spPr>
        <p:txBody>
          <a:bodyPr lIns="438382"/>
          <a:lstStyle>
            <a:lvl1pPr marL="219191" indent="0" algn="l">
              <a:spcBef>
                <a:spcPts val="0"/>
              </a:spcBef>
              <a:buNone/>
              <a:defRPr sz="6700">
                <a:solidFill>
                  <a:srgbClr val="FFFFFF"/>
                </a:solidFill>
              </a:defRPr>
            </a:lvl1pPr>
            <a:lvl2pPr>
              <a:defRPr sz="5800">
                <a:solidFill>
                  <a:srgbClr val="FFFFFF"/>
                </a:solidFill>
              </a:defRPr>
            </a:lvl2pPr>
            <a:lvl3pPr>
              <a:defRPr sz="4800">
                <a:solidFill>
                  <a:srgbClr val="FFFFFF"/>
                </a:solidFill>
              </a:defRPr>
            </a:lvl3pPr>
            <a:lvl4pPr>
              <a:defRPr sz="4300">
                <a:solidFill>
                  <a:srgbClr val="FFFFFF"/>
                </a:solidFill>
              </a:defRPr>
            </a:lvl4pPr>
            <a:lvl5pPr>
              <a:defRPr sz="43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76306" y="2701762"/>
            <a:ext cx="22160255" cy="2692908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153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886" y="30897576"/>
            <a:ext cx="30607143" cy="6519672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80886" y="3288183"/>
            <a:ext cx="30607143" cy="2596530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793496" y="3307108"/>
            <a:ext cx="7409550" cy="32598354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94879" y="3307096"/>
            <a:ext cx="22228651" cy="3259836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4CF2E0-CCC4-4E1E-9902-C3C36AB3FDA4}" type="datetimeFigureOut">
              <a:rPr lang="en-US" smtClean="0"/>
              <a:pPr/>
              <a:t>1/14/2017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39933" y="2040944"/>
            <a:ext cx="31909293" cy="3842027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1565522" y="2691804"/>
            <a:ext cx="31066889" cy="3401568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438382" tIns="219191" rIns="438382" bIns="21919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1880886" y="30910658"/>
            <a:ext cx="30607143" cy="6519672"/>
          </a:xfrm>
          <a:prstGeom prst="rect">
            <a:avLst/>
          </a:prstGeom>
        </p:spPr>
        <p:txBody>
          <a:bodyPr vert="horz" lIns="438382" tIns="219191" rIns="438382" bIns="219191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880886" y="3288183"/>
            <a:ext cx="30607143" cy="25965302"/>
          </a:xfrm>
          <a:prstGeom prst="rect">
            <a:avLst/>
          </a:prstGeom>
        </p:spPr>
        <p:txBody>
          <a:bodyPr vert="horz" lIns="876763" tIns="438382" rIns="438382" bIns="219191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14123205" y="37893628"/>
            <a:ext cx="8549481" cy="2263775"/>
          </a:xfrm>
          <a:prstGeom prst="rect">
            <a:avLst/>
          </a:prstGeom>
        </p:spPr>
        <p:txBody>
          <a:bodyPr vert="horz" lIns="438382" tIns="219191" rIns="438382" bIns="219191" anchor="b"/>
          <a:lstStyle>
            <a:lvl1pPr algn="r" eaLnBrk="1" latinLnBrk="0" hangingPunct="1">
              <a:defRPr kumimoji="0" sz="4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64CF2E0-CCC4-4E1E-9902-C3C36AB3FDA4}" type="datetimeFigureOut">
              <a:rPr lang="en-US" smtClean="0"/>
              <a:pPr algn="r" eaLnBrk="1" latinLnBrk="0" hangingPunct="1"/>
              <a:t>1/14/2017</a:t>
            </a:fld>
            <a:endParaRPr lang="en-US" sz="6700" dirty="0">
              <a:solidFill>
                <a:schemeClr val="tx2"/>
              </a:solidFill>
            </a:endParaRP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22672686" y="37893628"/>
            <a:ext cx="8549481" cy="2263775"/>
          </a:xfrm>
          <a:prstGeom prst="rect">
            <a:avLst/>
          </a:prstGeom>
        </p:spPr>
        <p:txBody>
          <a:bodyPr vert="horz" lIns="438382" tIns="219191" rIns="438382" bIns="219191" anchor="b"/>
          <a:lstStyle>
            <a:lvl1pPr algn="l" eaLnBrk="1" latinLnBrk="0" hangingPunct="1">
              <a:defRPr kumimoji="0" sz="4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kumimoji="0" lang="en-US" sz="67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1222167" y="37893628"/>
            <a:ext cx="1709896" cy="2263775"/>
          </a:xfrm>
          <a:prstGeom prst="rect">
            <a:avLst/>
          </a:prstGeom>
        </p:spPr>
        <p:txBody>
          <a:bodyPr vert="horz" lIns="438382" tIns="219191" rIns="438382" bIns="219191" anchor="b"/>
          <a:lstStyle>
            <a:lvl1pPr algn="r" eaLnBrk="1" latinLnBrk="0" hangingPunct="1">
              <a:defRPr kumimoji="0" sz="48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algn="ctr" eaLnBrk="1" latinLnBrk="0" hangingPunct="1"/>
            <a:fld id="{6F42FDE4-A7DD-41A7-A0A6-9B649FB43336}" type="slidenum">
              <a:rPr kumimoji="0" lang="en-US" smtClean="0"/>
              <a:pPr algn="ctr" eaLnBrk="1" latinLnBrk="0" hangingPunct="1"/>
              <a:t>‹#›</a:t>
            </a:fld>
            <a:endParaRPr kumimoji="0" lang="en-US" sz="67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0" name="Object 13"/>
          <p:cNvGraphicFramePr>
            <a:graphicFrameLocks noChangeAspect="1"/>
          </p:cNvGraphicFramePr>
          <p:nvPr userDrawn="1"/>
        </p:nvGraphicFramePr>
        <p:xfrm>
          <a:off x="25866725" y="41870313"/>
          <a:ext cx="7021513" cy="204787"/>
        </p:xfrm>
        <a:graphic>
          <a:graphicData uri="http://schemas.openxmlformats.org/presentationml/2006/ole">
            <p:oleObj spid="_x0000_s5122" name="CorelDRAW" r:id="rId14" imgW="8833104" imgH="310896" progId="">
              <p:embed/>
            </p:oleObj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173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1271307" indent="-1271307" algn="l" rtl="0" eaLnBrk="1" latinLnBrk="0" hangingPunct="1">
        <a:spcBef>
          <a:spcPts val="1199"/>
        </a:spcBef>
        <a:buClr>
          <a:schemeClr val="accent1"/>
        </a:buClr>
        <a:buSzPct val="80000"/>
        <a:buFont typeface="Wingdings 2"/>
        <a:buChar char=""/>
        <a:defRPr kumimoji="0" sz="134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2630290" indent="-964440" algn="l" rtl="0" eaLnBrk="1" latinLnBrk="0" hangingPunct="1">
        <a:spcBef>
          <a:spcPts val="1199"/>
        </a:spcBef>
        <a:buClr>
          <a:schemeClr val="accent1"/>
        </a:buClr>
        <a:buSzPct val="100000"/>
        <a:buFont typeface="Verdana"/>
        <a:buChar char="◦"/>
        <a:defRPr kumimoji="0"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3770082" indent="-876763" algn="l" rtl="0" eaLnBrk="1" latinLnBrk="0" hangingPunct="1">
        <a:spcBef>
          <a:spcPts val="1199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4909874" indent="-876763" algn="l" rtl="0" eaLnBrk="1" latinLnBrk="0" hangingPunct="1">
        <a:spcBef>
          <a:spcPts val="1103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6137343" indent="-876763" algn="l" rtl="0" eaLnBrk="1" latinLnBrk="0" hangingPunct="1">
        <a:spcBef>
          <a:spcPts val="1199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7145621" indent="-876763" algn="l" rtl="0" eaLnBrk="1" latinLnBrk="0" hangingPunct="1">
        <a:spcBef>
          <a:spcPts val="1199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8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8153899" indent="-876763" algn="l" rtl="0" eaLnBrk="1" latinLnBrk="0" hangingPunct="1">
        <a:spcBef>
          <a:spcPts val="1223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9206015" indent="-876763" algn="l" rtl="0" eaLnBrk="1" latinLnBrk="0" hangingPunct="1">
        <a:spcBef>
          <a:spcPts val="1232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7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0301969" indent="-876763" algn="l" rtl="0" eaLnBrk="1" latinLnBrk="0" hangingPunct="1">
        <a:spcBef>
          <a:spcPts val="1223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72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1919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43838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65757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876763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09595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3151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53433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75352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064"/>
            </a:gs>
            <a:gs pos="50000">
              <a:srgbClr val="EAEAEA"/>
            </a:gs>
            <a:gs pos="100000">
              <a:srgbClr val="00306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1" name="AutoShape 53"/>
          <p:cNvSpPr>
            <a:spLocks noChangeArrowheads="1"/>
          </p:cNvSpPr>
          <p:nvPr/>
        </p:nvSpPr>
        <p:spPr bwMode="auto">
          <a:xfrm>
            <a:off x="17545050" y="8166100"/>
            <a:ext cx="15716250" cy="3324542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102" name="AutoShape 54"/>
          <p:cNvSpPr>
            <a:spLocks noChangeArrowheads="1"/>
          </p:cNvSpPr>
          <p:nvPr/>
        </p:nvSpPr>
        <p:spPr bwMode="auto">
          <a:xfrm>
            <a:off x="876300" y="8128000"/>
            <a:ext cx="15640050" cy="3328352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03" name="Text Box 55"/>
          <p:cNvSpPr txBox="1">
            <a:spLocks noChangeArrowheads="1"/>
          </p:cNvSpPr>
          <p:nvPr/>
        </p:nvSpPr>
        <p:spPr bwMode="auto">
          <a:xfrm>
            <a:off x="1247775" y="10348913"/>
            <a:ext cx="14935200" cy="1666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95000"/>
              </a:lnSpc>
            </a:pPr>
            <a:r>
              <a:rPr lang="en-US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Ovarian Cancer</a:t>
            </a:r>
            <a:endParaRPr lang="en-US" altLang="en-US" sz="4800" b="1" dirty="0" smtClean="0">
              <a:solidFill>
                <a:srgbClr val="003064"/>
              </a:solidFill>
              <a:latin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8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* Globally 7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most incident and lethal cancer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New cases: 225,000 annually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Deaths: 140,000 annually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*Almost 75% of cases  present with advanced stage .</a:t>
            </a:r>
          </a:p>
          <a:p>
            <a:pPr>
              <a:lnSpc>
                <a:spcPct val="110000"/>
              </a:lnSpc>
              <a:spcAft>
                <a:spcPts val="18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*Risk of relapse of advanced stage disease is as high as 70%</a:t>
            </a:r>
          </a:p>
          <a:p>
            <a:pPr>
              <a:lnSpc>
                <a:spcPct val="110000"/>
              </a:lnSpc>
              <a:spcAft>
                <a:spcPts val="1800"/>
              </a:spcAft>
            </a:pPr>
            <a:r>
              <a:rPr lang="en-GB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Current Standard of Care</a:t>
            </a:r>
            <a:endParaRPr lang="en-US" sz="4800" b="1" dirty="0" smtClean="0">
              <a:solidFill>
                <a:srgbClr val="003064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Both the American and European guidelines recommend surgery as the initial approach to ovarian malignancies . However, interval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surgery (IDS) has progressively become more popular.</a:t>
            </a:r>
          </a:p>
          <a:p>
            <a:pPr eaLnBrk="0" hangingPunct="0">
              <a:lnSpc>
                <a:spcPct val="95000"/>
              </a:lnSpc>
            </a:pPr>
            <a:r>
              <a:rPr lang="en-GB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Aim of work</a:t>
            </a:r>
            <a:endParaRPr lang="en-US" altLang="en-US" sz="3600" b="1" dirty="0" smtClean="0">
              <a:latin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This retrospective study was to assess whether there is an advantage of treating women with advanced ovarian cancer with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neoadjuvant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chemotherapy (NACT) compared with conventional treatment where chemotherapy follows 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primary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cyto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-reductive surger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y.</a:t>
            </a:r>
          </a:p>
          <a:p>
            <a:pPr algn="just" eaLnBrk="0" hangingPunct="0">
              <a:lnSpc>
                <a:spcPct val="150000"/>
              </a:lnSpc>
            </a:pPr>
            <a:r>
              <a:rPr lang="en-GB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Research question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0" hangingPunct="0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In patients with advanced ovarian cancer, is </a:t>
            </a:r>
            <a:r>
              <a:rPr lang="en-GB" sz="2800" b="1" u="sng" dirty="0" err="1" smtClean="0">
                <a:latin typeface="Times New Roman" pitchFamily="18" charset="0"/>
                <a:cs typeface="Times New Roman" pitchFamily="18" charset="0"/>
              </a:rPr>
              <a:t>neoadjuvant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chemotherapy more effective than</a:t>
            </a:r>
            <a:r>
              <a:rPr lang="en-GB" sz="2800" b="1" u="sng" dirty="0" smtClean="0">
                <a:latin typeface="Times New Roman" pitchFamily="18" charset="0"/>
                <a:cs typeface="Times New Roman" pitchFamily="18" charset="0"/>
              </a:rPr>
              <a:t> adjuvant 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chemotherapy?</a:t>
            </a:r>
          </a:p>
          <a:p>
            <a:pPr algn="just" eaLnBrk="0" hangingPunct="0">
              <a:lnSpc>
                <a:spcPct val="150000"/>
              </a:lnSpc>
            </a:pPr>
            <a:endParaRPr lang="en-GB" sz="4800" b="1" dirty="0" smtClean="0">
              <a:solidFill>
                <a:srgbClr val="003064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endParaRPr lang="en-GB" sz="4800" b="1" dirty="0" smtClean="0">
              <a:solidFill>
                <a:srgbClr val="003064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endParaRPr lang="en-US" sz="4800" b="1" dirty="0" smtClean="0">
              <a:solidFill>
                <a:srgbClr val="003064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95000"/>
              </a:lnSpc>
            </a:pPr>
            <a:endParaRPr lang="en-US" altLang="en-US" sz="2800" b="1" dirty="0" smtClean="0">
              <a:latin typeface="Times New Roman" pitchFamily="18" charset="0"/>
            </a:endParaRPr>
          </a:p>
          <a:p>
            <a:pPr eaLnBrk="0" hangingPunct="0">
              <a:lnSpc>
                <a:spcPct val="95000"/>
              </a:lnSpc>
            </a:pPr>
            <a:endParaRPr lang="en-US" altLang="en-US" sz="2800" b="1" dirty="0">
              <a:latin typeface="Times New Roman" pitchFamily="18" charset="0"/>
            </a:endParaRPr>
          </a:p>
        </p:txBody>
      </p:sp>
      <p:sp>
        <p:nvSpPr>
          <p:cNvPr id="2104" name="Text Box 56"/>
          <p:cNvSpPr txBox="1">
            <a:spLocks noChangeArrowheads="1"/>
          </p:cNvSpPr>
          <p:nvPr/>
        </p:nvSpPr>
        <p:spPr bwMode="auto">
          <a:xfrm>
            <a:off x="4572000" y="22828039"/>
            <a:ext cx="7372350" cy="1107996"/>
          </a:xfrm>
          <a:prstGeom prst="rect">
            <a:avLst/>
          </a:prstGeom>
          <a:solidFill>
            <a:srgbClr val="698ED9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6600" b="1" dirty="0">
                <a:latin typeface="Times New Roman" pitchFamily="18" charset="0"/>
                <a:cs typeface="Times New Roman" pitchFamily="18" charset="0"/>
              </a:rPr>
              <a:t>Methods</a:t>
            </a:r>
          </a:p>
        </p:txBody>
      </p:sp>
      <p:sp>
        <p:nvSpPr>
          <p:cNvPr id="2105" name="Text Box 57"/>
          <p:cNvSpPr txBox="1">
            <a:spLocks noChangeArrowheads="1"/>
          </p:cNvSpPr>
          <p:nvPr/>
        </p:nvSpPr>
        <p:spPr bwMode="auto">
          <a:xfrm>
            <a:off x="21545550" y="28732272"/>
            <a:ext cx="7372350" cy="1107996"/>
          </a:xfrm>
          <a:prstGeom prst="rect">
            <a:avLst/>
          </a:prstGeom>
          <a:solidFill>
            <a:srgbClr val="698ED9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6600" b="1" dirty="0">
                <a:latin typeface="Times New Roman" pitchFamily="18" charset="0"/>
                <a:cs typeface="Times New Roman" pitchFamily="18" charset="0"/>
              </a:rPr>
              <a:t>Conclusions</a:t>
            </a:r>
          </a:p>
        </p:txBody>
      </p:sp>
      <p:sp>
        <p:nvSpPr>
          <p:cNvPr id="2106" name="AutoShape 58"/>
          <p:cNvSpPr>
            <a:spLocks noChangeArrowheads="1"/>
          </p:cNvSpPr>
          <p:nvPr/>
        </p:nvSpPr>
        <p:spPr bwMode="auto">
          <a:xfrm>
            <a:off x="868363" y="508000"/>
            <a:ext cx="32432625" cy="7010400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107" name="Text Box 59"/>
          <p:cNvSpPr txBox="1">
            <a:spLocks noChangeArrowheads="1"/>
          </p:cNvSpPr>
          <p:nvPr/>
        </p:nvSpPr>
        <p:spPr bwMode="auto">
          <a:xfrm>
            <a:off x="6063916" y="1537370"/>
            <a:ext cx="22811873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8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Neo-adjuvant versus adjuvant chemotherapy in advanced ovarian carcinoma</a:t>
            </a:r>
          </a:p>
          <a:p>
            <a:pPr algn="ctr">
              <a:spcBef>
                <a:spcPct val="50000"/>
              </a:spcBef>
            </a:pP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Hanan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Ramadan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Nassar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M.D.¹,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Ihab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Samy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Fayek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M.D.¹ , Alfred Elias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Namour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M.D.¹  </a:t>
            </a:r>
          </a:p>
          <a:p>
            <a:pPr algn="ctr">
              <a:spcBef>
                <a:spcPct val="50000"/>
              </a:spcBef>
            </a:pP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Mostafa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Maher El-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Gammal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MSc²</a:t>
            </a:r>
          </a:p>
          <a:p>
            <a:pPr algn="ctr">
              <a:spcBef>
                <a:spcPct val="50000"/>
              </a:spcBef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¹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National Cancer Institute, Cairo University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, ²</a:t>
            </a:r>
            <a:r>
              <a:rPr lang="en-US" sz="36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Agouza </a:t>
            </a:r>
            <a:r>
              <a:rPr lang="en-US" sz="3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police hospital , ministry of interior ,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Egypt </a:t>
            </a:r>
            <a:endParaRPr lang="en-US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08" name="Text Box 60"/>
          <p:cNvSpPr txBox="1">
            <a:spLocks noChangeArrowheads="1"/>
          </p:cNvSpPr>
          <p:nvPr/>
        </p:nvSpPr>
        <p:spPr bwMode="auto">
          <a:xfrm>
            <a:off x="1123950" y="3764547"/>
            <a:ext cx="465120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9600" b="1" dirty="0" smtClean="0">
                <a:latin typeface="Times New Roman" pitchFamily="18" charset="0"/>
                <a:cs typeface="Times New Roman" pitchFamily="18" charset="0"/>
              </a:rPr>
              <a:t>P 51</a:t>
            </a:r>
            <a:endParaRPr lang="en-US" altLang="en-US" sz="9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09" name="Text Box 61"/>
          <p:cNvSpPr txBox="1">
            <a:spLocks noChangeArrowheads="1"/>
          </p:cNvSpPr>
          <p:nvPr/>
        </p:nvSpPr>
        <p:spPr bwMode="auto">
          <a:xfrm>
            <a:off x="18419763" y="19156363"/>
            <a:ext cx="62293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600" b="1" i="1" dirty="0">
                <a:latin typeface="Times New Roman" pitchFamily="18" charset="0"/>
                <a:cs typeface="Times New Roman" pitchFamily="18" charset="0"/>
              </a:rPr>
              <a:t>Figure #</a:t>
            </a:r>
            <a:r>
              <a:rPr lang="en-US" altLang="en-US" sz="3600" b="1" i="1" dirty="0" smtClean="0">
                <a:latin typeface="Times New Roman" pitchFamily="18" charset="0"/>
                <a:cs typeface="Times New Roman" pitchFamily="18" charset="0"/>
              </a:rPr>
              <a:t>1 Overall survival</a:t>
            </a:r>
            <a:endParaRPr lang="en-US" alt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10" name="Text Box 62"/>
          <p:cNvSpPr txBox="1">
            <a:spLocks noChangeArrowheads="1"/>
          </p:cNvSpPr>
          <p:nvPr/>
        </p:nvSpPr>
        <p:spPr bwMode="auto">
          <a:xfrm>
            <a:off x="26500685" y="19214443"/>
            <a:ext cx="62293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600" b="1" i="1" dirty="0">
                <a:latin typeface="Times New Roman" pitchFamily="18" charset="0"/>
                <a:cs typeface="Times New Roman" pitchFamily="18" charset="0"/>
              </a:rPr>
              <a:t>Figure #</a:t>
            </a:r>
            <a:r>
              <a:rPr lang="en-US" altLang="en-US" sz="3600" b="1" i="1" dirty="0" smtClean="0">
                <a:latin typeface="Times New Roman" pitchFamily="18" charset="0"/>
                <a:cs typeface="Times New Roman" pitchFamily="18" charset="0"/>
              </a:rPr>
              <a:t>2 Disease free survival</a:t>
            </a:r>
            <a:endParaRPr lang="en-US" alt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11" name="AutoShape 63"/>
          <p:cNvSpPr>
            <a:spLocks noChangeArrowheads="1"/>
          </p:cNvSpPr>
          <p:nvPr/>
        </p:nvSpPr>
        <p:spPr bwMode="auto">
          <a:xfrm>
            <a:off x="26149300" y="20675600"/>
            <a:ext cx="6286500" cy="6432550"/>
          </a:xfrm>
          <a:prstGeom prst="flowChar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12" name="Text Box 64"/>
          <p:cNvSpPr txBox="1">
            <a:spLocks noChangeArrowheads="1"/>
          </p:cNvSpPr>
          <p:nvPr/>
        </p:nvSpPr>
        <p:spPr bwMode="auto">
          <a:xfrm>
            <a:off x="22110700" y="37122537"/>
            <a:ext cx="6229350" cy="1107996"/>
          </a:xfrm>
          <a:prstGeom prst="rect">
            <a:avLst/>
          </a:prstGeom>
          <a:solidFill>
            <a:srgbClr val="698ED9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6600" b="1" dirty="0">
                <a:latin typeface="Times New Roman" pitchFamily="18" charset="0"/>
                <a:cs typeface="Times New Roman" pitchFamily="18" charset="0"/>
              </a:rPr>
              <a:t>Bibliography</a:t>
            </a:r>
          </a:p>
        </p:txBody>
      </p:sp>
      <p:sp>
        <p:nvSpPr>
          <p:cNvPr id="2113" name="Rectangle 65"/>
          <p:cNvSpPr>
            <a:spLocks noChangeArrowheads="1"/>
          </p:cNvSpPr>
          <p:nvPr/>
        </p:nvSpPr>
        <p:spPr bwMode="auto">
          <a:xfrm>
            <a:off x="18059400" y="20656550"/>
            <a:ext cx="6856413" cy="641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altLang="en-US" sz="4400">
                <a:latin typeface="Times New Roman" pitchFamily="18" charset="0"/>
              </a:rPr>
              <a:t>CHART or PICTURE</a:t>
            </a:r>
          </a:p>
        </p:txBody>
      </p:sp>
      <p:sp>
        <p:nvSpPr>
          <p:cNvPr id="2114" name="Text Box 66"/>
          <p:cNvSpPr txBox="1">
            <a:spLocks noChangeArrowheads="1"/>
          </p:cNvSpPr>
          <p:nvPr/>
        </p:nvSpPr>
        <p:spPr bwMode="auto">
          <a:xfrm>
            <a:off x="1390650" y="24429553"/>
            <a:ext cx="14382750" cy="17660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170" tIns="30584" rIns="61170" bIns="30584">
            <a:spAutoFit/>
          </a:bodyPr>
          <a:lstStyle>
            <a:lvl1pPr algn="l" defTabSz="612775">
              <a:defRPr>
                <a:solidFill>
                  <a:schemeClr val="tx1"/>
                </a:solidFill>
                <a:latin typeface="Arial" charset="0"/>
              </a:defRPr>
            </a:lvl1pPr>
            <a:lvl2pPr marL="306388" algn="l" defTabSz="612775">
              <a:defRPr>
                <a:solidFill>
                  <a:schemeClr val="tx1"/>
                </a:solidFill>
                <a:latin typeface="Arial" charset="0"/>
              </a:defRPr>
            </a:lvl2pPr>
            <a:lvl3pPr marL="612775" algn="l" defTabSz="612775">
              <a:defRPr>
                <a:solidFill>
                  <a:schemeClr val="tx1"/>
                </a:solidFill>
                <a:latin typeface="Arial" charset="0"/>
              </a:defRPr>
            </a:lvl3pPr>
            <a:lvl4pPr marL="915988" algn="l" defTabSz="612775">
              <a:defRPr>
                <a:solidFill>
                  <a:schemeClr val="tx1"/>
                </a:solidFill>
                <a:latin typeface="Arial" charset="0"/>
              </a:defRPr>
            </a:lvl4pPr>
            <a:lvl5pPr marL="1222375" algn="l" defTabSz="612775">
              <a:defRPr>
                <a:solidFill>
                  <a:schemeClr val="tx1"/>
                </a:solidFill>
                <a:latin typeface="Arial" charset="0"/>
              </a:defRPr>
            </a:lvl5pPr>
            <a:lvl6pPr marL="16795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1367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5939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0511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95000"/>
              </a:lnSpc>
            </a:pPr>
            <a:r>
              <a:rPr lang="en-US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Study Design</a:t>
            </a:r>
            <a:endParaRPr lang="en-US" altLang="en-US" sz="4800" b="1" dirty="0">
              <a:solidFill>
                <a:srgbClr val="003064"/>
              </a:solidFill>
              <a:latin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en-US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This is a retrospective study Include 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a total of 60 patients with stage III or IV epithelial ovarian carcinomas were evaluated between 2009 and 2015. All patients were submitted to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surgery with optimal cytoreduction R0.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Neoadjuvant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chemotherapy was given (in 30 patients). Conversely primary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surgery was performed  (in 30 patients).</a:t>
            </a:r>
          </a:p>
          <a:p>
            <a:pPr eaLnBrk="0" hangingPunct="0">
              <a:lnSpc>
                <a:spcPct val="150000"/>
              </a:lnSpc>
            </a:pPr>
            <a:r>
              <a:rPr lang="en-GB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Patient's </a:t>
            </a:r>
            <a:r>
              <a:rPr lang="en-US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Characteristics</a:t>
            </a:r>
          </a:p>
          <a:p>
            <a:pPr eaLnBrk="0" hangingPunct="0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 total of 60 patients divided into 2 groups according to pattern of treatment .</a:t>
            </a:r>
          </a:p>
          <a:p>
            <a:pPr eaLnBrk="0" hangingPunct="0">
              <a:lnSpc>
                <a:spcPct val="150000"/>
              </a:lnSpc>
            </a:pPr>
            <a:r>
              <a:rPr lang="en-US" sz="3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Patterns of treatment   </a:t>
            </a: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endParaRPr lang="en-US" sz="32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sz="3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endParaRPr lang="en-GB" sz="32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Outcome</a:t>
            </a:r>
            <a:r>
              <a:rPr lang="en-GB" sz="48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Primary: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Overall survival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calculated from date of presentation till date of death or last follow up.</a:t>
            </a:r>
            <a:endParaRPr lang="en-GB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GB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Secondary: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Disease free survival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calculated from date of initial treatment till date of relapse or death or last follow up</a:t>
            </a:r>
            <a:endParaRPr lang="en-GB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en-US" altLang="en-US" sz="2400" b="1" dirty="0">
              <a:latin typeface="Times New Roman" pitchFamily="18" charset="0"/>
            </a:endParaRPr>
          </a:p>
        </p:txBody>
      </p:sp>
      <p:sp>
        <p:nvSpPr>
          <p:cNvPr id="2115" name="Text Box 67"/>
          <p:cNvSpPr txBox="1">
            <a:spLocks noChangeArrowheads="1"/>
          </p:cNvSpPr>
          <p:nvPr/>
        </p:nvSpPr>
        <p:spPr bwMode="auto">
          <a:xfrm>
            <a:off x="18256250" y="38034419"/>
            <a:ext cx="13862050" cy="3096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170" tIns="30584" rIns="61170" bIns="30584">
            <a:spAutoFit/>
          </a:bodyPr>
          <a:lstStyle>
            <a:lvl1pPr marL="342900" indent="-342900" algn="l" defTabSz="612775">
              <a:defRPr>
                <a:solidFill>
                  <a:schemeClr val="tx1"/>
                </a:solidFill>
                <a:latin typeface="Arial" charset="0"/>
              </a:defRPr>
            </a:lvl1pPr>
            <a:lvl2pPr marL="649288" indent="-342900" algn="l" defTabSz="612775">
              <a:defRPr>
                <a:solidFill>
                  <a:schemeClr val="tx1"/>
                </a:solidFill>
                <a:latin typeface="Arial" charset="0"/>
              </a:defRPr>
            </a:lvl2pPr>
            <a:lvl3pPr marL="955675" indent="-342900" algn="l" defTabSz="612775">
              <a:defRPr>
                <a:solidFill>
                  <a:schemeClr val="tx1"/>
                </a:solidFill>
                <a:latin typeface="Arial" charset="0"/>
              </a:defRPr>
            </a:lvl3pPr>
            <a:lvl4pPr marL="1258888" indent="-342900" algn="l" defTabSz="612775">
              <a:defRPr>
                <a:solidFill>
                  <a:schemeClr val="tx1"/>
                </a:solidFill>
                <a:latin typeface="Arial" charset="0"/>
              </a:defRPr>
            </a:lvl4pPr>
            <a:lvl5pPr marL="1565275" indent="-342900" algn="l" defTabSz="612775">
              <a:defRPr>
                <a:solidFill>
                  <a:schemeClr val="tx1"/>
                </a:solidFill>
                <a:latin typeface="Arial" charset="0"/>
              </a:defRPr>
            </a:lvl5pPr>
            <a:lvl6pPr marL="2022475" indent="-342900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479675" indent="-342900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936875" indent="-342900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394075" indent="-342900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95000"/>
              </a:lnSpc>
            </a:pPr>
            <a:endParaRPr lang="en-US" altLang="en-US" sz="2800" b="1" u="sng" dirty="0">
              <a:latin typeface="Times New Roman" pitchFamily="18" charset="0"/>
            </a:endParaRPr>
          </a:p>
          <a:p>
            <a:pPr lvl="0"/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1-American Cancer Society. 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Cancer Facts and Figures 2015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. Atlanta, GA: American Cancer Society; 2015.</a:t>
            </a:r>
          </a:p>
          <a:p>
            <a:pPr lvl="0"/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2-Kehoe S, Hook J, 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Nankivell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M, 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et al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. (2013), Chemotherapy or upfront surgery for newly diagnosed advanced ovarian cancer: Results from the MRC CHORUS trial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en-GB" sz="2400" b="1" i="1" dirty="0" err="1" smtClean="0">
                <a:latin typeface="Times New Roman" pitchFamily="18" charset="0"/>
                <a:cs typeface="Times New Roman" pitchFamily="18" charset="0"/>
              </a:rPr>
              <a:t>Clin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i="1" dirty="0" err="1" smtClean="0">
                <a:latin typeface="Times New Roman" pitchFamily="18" charset="0"/>
                <a:cs typeface="Times New Roman" pitchFamily="18" charset="0"/>
              </a:rPr>
              <a:t>Oncol</a:t>
            </a:r>
            <a:r>
              <a:rPr lang="en-GB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31, (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suppl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abstr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5500).</a:t>
            </a:r>
          </a:p>
          <a:p>
            <a:pPr lvl="0"/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3-NICE (2011). Ovarian Cancer: The recognition and initial management of ovarian cancer. Clinical Guidelines [CG122].</a:t>
            </a:r>
          </a:p>
          <a:p>
            <a:pPr eaLnBrk="0" hangingPunct="0">
              <a:lnSpc>
                <a:spcPct val="95000"/>
              </a:lnSpc>
              <a:buFont typeface="Symbol" pitchFamily="18" charset="2"/>
              <a:buAutoNum type="arabicPeriod"/>
            </a:pPr>
            <a:endParaRPr lang="en-US" altLang="en-US" sz="2800" b="1" dirty="0">
              <a:latin typeface="Times New Roman" pitchFamily="18" charset="0"/>
            </a:endParaRPr>
          </a:p>
        </p:txBody>
      </p:sp>
      <p:sp>
        <p:nvSpPr>
          <p:cNvPr id="2116" name="Text Box 68"/>
          <p:cNvSpPr txBox="1">
            <a:spLocks noChangeArrowheads="1"/>
          </p:cNvSpPr>
          <p:nvPr/>
        </p:nvSpPr>
        <p:spPr bwMode="auto">
          <a:xfrm>
            <a:off x="18107025" y="10401300"/>
            <a:ext cx="14354175" cy="877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170" tIns="30584" rIns="61170" bIns="30584">
            <a:spAutoFit/>
          </a:bodyPr>
          <a:lstStyle>
            <a:lvl1pPr algn="l" defTabSz="612775">
              <a:defRPr>
                <a:solidFill>
                  <a:schemeClr val="tx1"/>
                </a:solidFill>
                <a:latin typeface="Arial" charset="0"/>
              </a:defRPr>
            </a:lvl1pPr>
            <a:lvl2pPr marL="306388" algn="l" defTabSz="612775">
              <a:defRPr>
                <a:solidFill>
                  <a:schemeClr val="tx1"/>
                </a:solidFill>
                <a:latin typeface="Arial" charset="0"/>
              </a:defRPr>
            </a:lvl2pPr>
            <a:lvl3pPr marL="612775" algn="l" defTabSz="612775">
              <a:defRPr>
                <a:solidFill>
                  <a:schemeClr val="tx1"/>
                </a:solidFill>
                <a:latin typeface="Arial" charset="0"/>
              </a:defRPr>
            </a:lvl3pPr>
            <a:lvl4pPr marL="915988" algn="l" defTabSz="612775">
              <a:defRPr>
                <a:solidFill>
                  <a:schemeClr val="tx1"/>
                </a:solidFill>
                <a:latin typeface="Arial" charset="0"/>
              </a:defRPr>
            </a:lvl4pPr>
            <a:lvl5pPr marL="1222375" algn="l" defTabSz="612775">
              <a:defRPr>
                <a:solidFill>
                  <a:schemeClr val="tx1"/>
                </a:solidFill>
                <a:latin typeface="Arial" charset="0"/>
              </a:defRPr>
            </a:lvl5pPr>
            <a:lvl6pPr marL="16795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1367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5939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0511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0" hangingPunct="0">
              <a:lnSpc>
                <a:spcPct val="150000"/>
              </a:lnSpc>
            </a:pP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Patients with advanced ovarian cancer should be treated by radical 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surgery aiming at complete 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tumor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resection. </a:t>
            </a:r>
            <a:r>
              <a:rPr lang="en-GB" sz="3600" b="1" dirty="0" err="1" smtClean="0">
                <a:latin typeface="Times New Roman" pitchFamily="18" charset="0"/>
                <a:cs typeface="Times New Roman" pitchFamily="18" charset="0"/>
              </a:rPr>
              <a:t>Neoadjuvant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chemotherapy (NACT) has been proposed as a novel therapeutic approach in such cases.</a:t>
            </a:r>
          </a:p>
          <a:p>
            <a:pPr algn="just" eaLnBrk="0" hangingPunct="0">
              <a:lnSpc>
                <a:spcPct val="150000"/>
              </a:lnSpc>
            </a:pPr>
            <a:endParaRPr lang="en-GB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en-GB" altLang="en-US" sz="40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Overall survival</a:t>
            </a:r>
            <a:endParaRPr lang="en-US" altLang="en-US" sz="4000" b="1" dirty="0" smtClean="0">
              <a:solidFill>
                <a:srgbClr val="003064"/>
              </a:solidFill>
              <a:latin typeface="Times New Roman" pitchFamily="18" charset="0"/>
            </a:endParaRPr>
          </a:p>
          <a:p>
            <a:pPr algn="just" eaLnBrk="0" hangingPunct="0"/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The median overall survival time was </a:t>
            </a:r>
            <a:r>
              <a:rPr lang="en-GB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45.77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months in the </a:t>
            </a:r>
            <a:r>
              <a:rPr lang="en-GB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conventional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group and </a:t>
            </a:r>
            <a:r>
              <a:rPr lang="en-GB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49.06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month in the </a:t>
            </a:r>
            <a:r>
              <a:rPr lang="en-GB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NACT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group with P value (P = 0.329) fig 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3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lnSpc>
                <a:spcPct val="150000"/>
              </a:lnSpc>
            </a:pPr>
            <a:r>
              <a:rPr lang="en-GB" sz="4000" b="1" dirty="0" smtClean="0">
                <a:solidFill>
                  <a:srgbClr val="003064"/>
                </a:solidFill>
                <a:latin typeface="Times New Roman" pitchFamily="18" charset="0"/>
                <a:cs typeface="Times New Roman" pitchFamily="18" charset="0"/>
              </a:rPr>
              <a:t>Disease free survival</a:t>
            </a:r>
          </a:p>
          <a:p>
            <a:pPr algn="just" eaLnBrk="0" hangingPunct="0">
              <a:lnSpc>
                <a:spcPct val="95000"/>
              </a:lnSpc>
            </a:pP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The median disease free survival was </a:t>
            </a:r>
            <a:r>
              <a:rPr lang="en-GB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37.35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months in the </a:t>
            </a:r>
            <a:r>
              <a:rPr lang="en-GB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conventional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group and </a:t>
            </a:r>
            <a:r>
              <a:rPr lang="en-GB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43.45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months in the </a:t>
            </a:r>
            <a:r>
              <a:rPr lang="en-GB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NACT</a:t>
            </a:r>
            <a:r>
              <a:rPr lang="en-GB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b="1" dirty="0" smtClean="0">
                <a:latin typeface="Times New Roman" pitchFamily="18" charset="0"/>
                <a:cs typeface="Times New Roman" pitchFamily="18" charset="0"/>
              </a:rPr>
              <a:t>group with P value (P = 0.609)  fig 2.</a:t>
            </a:r>
          </a:p>
          <a:p>
            <a:pPr eaLnBrk="0" hangingPunct="0">
              <a:lnSpc>
                <a:spcPct val="95000"/>
              </a:lnSpc>
            </a:pPr>
            <a:endParaRPr lang="en-GB" sz="32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eaLnBrk="0" hangingPunct="0">
              <a:lnSpc>
                <a:spcPct val="95000"/>
              </a:lnSpc>
            </a:pPr>
            <a:endParaRPr lang="en-US" altLang="en-US" sz="2400" b="1" dirty="0">
              <a:latin typeface="Times New Roman" pitchFamily="18" charset="0"/>
            </a:endParaRPr>
          </a:p>
        </p:txBody>
      </p:sp>
      <p:sp>
        <p:nvSpPr>
          <p:cNvPr id="2117" name="Text Box 69"/>
          <p:cNvSpPr txBox="1">
            <a:spLocks noChangeArrowheads="1"/>
          </p:cNvSpPr>
          <p:nvPr/>
        </p:nvSpPr>
        <p:spPr bwMode="auto">
          <a:xfrm>
            <a:off x="18078450" y="30003750"/>
            <a:ext cx="14525625" cy="6509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170" tIns="30584" rIns="61170" bIns="30584">
            <a:spAutoFit/>
          </a:bodyPr>
          <a:lstStyle>
            <a:lvl1pPr algn="l" defTabSz="612775">
              <a:defRPr>
                <a:solidFill>
                  <a:schemeClr val="tx1"/>
                </a:solidFill>
                <a:latin typeface="Arial" charset="0"/>
              </a:defRPr>
            </a:lvl1pPr>
            <a:lvl2pPr marL="306388" algn="l" defTabSz="612775">
              <a:defRPr>
                <a:solidFill>
                  <a:schemeClr val="tx1"/>
                </a:solidFill>
                <a:latin typeface="Arial" charset="0"/>
              </a:defRPr>
            </a:lvl2pPr>
            <a:lvl3pPr marL="612775" algn="l" defTabSz="612775">
              <a:defRPr>
                <a:solidFill>
                  <a:schemeClr val="tx1"/>
                </a:solidFill>
                <a:latin typeface="Arial" charset="0"/>
              </a:defRPr>
            </a:lvl3pPr>
            <a:lvl4pPr marL="915988" algn="l" defTabSz="612775">
              <a:defRPr>
                <a:solidFill>
                  <a:schemeClr val="tx1"/>
                </a:solidFill>
                <a:latin typeface="Arial" charset="0"/>
              </a:defRPr>
            </a:lvl4pPr>
            <a:lvl5pPr marL="1222375" algn="l" defTabSz="612775">
              <a:defRPr>
                <a:solidFill>
                  <a:schemeClr val="tx1"/>
                </a:solidFill>
                <a:latin typeface="Arial" charset="0"/>
              </a:defRPr>
            </a:lvl5pPr>
            <a:lvl6pPr marL="16795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1367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5939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051175" defTabSz="612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endParaRPr lang="en-GB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Neoadjuvant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chemotherapy followed by interval 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surgery was not inferior to primary 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surgery.</a:t>
            </a:r>
          </a:p>
          <a:p>
            <a:pPr algn="just">
              <a:buNone/>
            </a:pP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 algn="just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*Primary chemotherapy followed by interval 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debulking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surgery in select group of patients doesn't appear to worsen the prognosis, but it permits a less aggressive surgery to be performed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en-GB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GB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95000"/>
              </a:lnSpc>
            </a:pPr>
            <a:endParaRPr lang="en-US" altLang="en-US" sz="2000" b="1" dirty="0">
              <a:latin typeface="Times New Roman" pitchFamily="18" charset="0"/>
            </a:endParaRPr>
          </a:p>
        </p:txBody>
      </p:sp>
      <p:sp>
        <p:nvSpPr>
          <p:cNvPr id="2118" name="Text Box 70"/>
          <p:cNvSpPr txBox="1">
            <a:spLocks noChangeArrowheads="1"/>
          </p:cNvSpPr>
          <p:nvPr/>
        </p:nvSpPr>
        <p:spPr bwMode="auto">
          <a:xfrm>
            <a:off x="4857750" y="8737600"/>
            <a:ext cx="7372350" cy="1107996"/>
          </a:xfrm>
          <a:prstGeom prst="rect">
            <a:avLst/>
          </a:prstGeom>
          <a:solidFill>
            <a:srgbClr val="698ED9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6600" b="1" dirty="0"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2119" name="Text Box 71"/>
          <p:cNvSpPr txBox="1">
            <a:spLocks noChangeArrowheads="1"/>
          </p:cNvSpPr>
          <p:nvPr/>
        </p:nvSpPr>
        <p:spPr bwMode="auto">
          <a:xfrm>
            <a:off x="21545550" y="8751888"/>
            <a:ext cx="7372350" cy="1107996"/>
          </a:xfrm>
          <a:prstGeom prst="rect">
            <a:avLst/>
          </a:prstGeom>
          <a:solidFill>
            <a:srgbClr val="698ED9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6600" b="1" dirty="0">
                <a:latin typeface="Times New Roman" pitchFamily="18" charset="0"/>
                <a:cs typeface="Times New Roman" pitchFamily="18" charset="0"/>
              </a:rPr>
              <a:t>Results</a:t>
            </a:r>
          </a:p>
        </p:txBody>
      </p:sp>
      <p:sp>
        <p:nvSpPr>
          <p:cNvPr id="2120" name="Text Box 72"/>
          <p:cNvSpPr txBox="1">
            <a:spLocks noChangeArrowheads="1"/>
          </p:cNvSpPr>
          <p:nvPr/>
        </p:nvSpPr>
        <p:spPr bwMode="auto">
          <a:xfrm>
            <a:off x="29068713" y="2984500"/>
            <a:ext cx="3829050" cy="204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4389438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389438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389438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389438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389438">
              <a:defRPr>
                <a:solidFill>
                  <a:schemeClr val="tx1"/>
                </a:solidFill>
                <a:latin typeface="Arial" charset="0"/>
              </a:defRPr>
            </a:lvl5pPr>
            <a:lvl6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3894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b="1" dirty="0"/>
              <a:t>Logo</a:t>
            </a:r>
          </a:p>
          <a:p>
            <a:pPr algn="ctr">
              <a:spcBef>
                <a:spcPct val="50000"/>
              </a:spcBef>
            </a:pPr>
            <a:endParaRPr lang="en-US" altLang="en-US" sz="2800" dirty="0">
              <a:solidFill>
                <a:srgbClr val="FF0000"/>
              </a:solidFill>
            </a:endParaRPr>
          </a:p>
        </p:txBody>
      </p:sp>
      <p:pic>
        <p:nvPicPr>
          <p:cNvPr id="23" name="Picture 2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14400" y="577517"/>
            <a:ext cx="5053263" cy="3128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images-41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72043" y="577515"/>
            <a:ext cx="4283242" cy="6352673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67365" y="20400578"/>
            <a:ext cx="8153400" cy="766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E:\mostafa sessions\mi profile\dfs curv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813088" y="20400252"/>
            <a:ext cx="7116169" cy="7783012"/>
          </a:xfrm>
          <a:prstGeom prst="rect">
            <a:avLst/>
          </a:prstGeom>
          <a:noFill/>
        </p:spPr>
      </p:pic>
      <p:graphicFrame>
        <p:nvGraphicFramePr>
          <p:cNvPr id="26" name="Content Placeholder 5"/>
          <p:cNvGraphicFramePr>
            <a:graphicFrameLocks/>
          </p:cNvGraphicFramePr>
          <p:nvPr/>
        </p:nvGraphicFramePr>
        <p:xfrm>
          <a:off x="914402" y="30522041"/>
          <a:ext cx="15229490" cy="6716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370</TotalTime>
  <Words>559</Words>
  <Application>Microsoft Office PowerPoint</Application>
  <PresentationFormat>Custom</PresentationFormat>
  <Paragraphs>71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Aspect</vt:lpstr>
      <vt:lpstr>CorelDRAW</vt:lpstr>
      <vt:lpstr>Slide 1</vt:lpstr>
    </vt:vector>
  </TitlesOfParts>
  <Company>MegaPrint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36x48 Vertical Poster</dc:title>
  <dc:creator>Ethan Shulda</dc:creator>
  <dc:description>©MegaPrint Inc. 2009</dc:description>
  <cp:lastModifiedBy>hamza</cp:lastModifiedBy>
  <cp:revision>90</cp:revision>
  <dcterms:created xsi:type="dcterms:W3CDTF">2008-12-04T00:20:37Z</dcterms:created>
  <dcterms:modified xsi:type="dcterms:W3CDTF">2017-01-14T08:50:37Z</dcterms:modified>
  <cp:category>Research Poster</cp:category>
</cp:coreProperties>
</file>